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89"/>
  </p:notesMasterIdLst>
  <p:sldIdLst>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2" r:id="rId83"/>
    <p:sldId id="343" r:id="rId84"/>
    <p:sldId id="344" r:id="rId85"/>
    <p:sldId id="345" r:id="rId86"/>
    <p:sldId id="346" r:id="rId87"/>
    <p:sldId id="260" r:id="rId88"/>
  </p:sldIdLst>
  <p:sldSz cx="9144000" cy="5143500" type="screen16x9"/>
  <p:notesSz cx="6858000" cy="9144000"/>
  <p:embeddedFontLst>
    <p:embeddedFont>
      <p:font typeface="Archivo" panose="020B0604020202020204" charset="0"/>
      <p:regular r:id="rId90"/>
      <p:bold r:id="rId91"/>
      <p:italic r:id="rId92"/>
      <p:boldItalic r:id="rId93"/>
    </p:embeddedFont>
    <p:embeddedFont>
      <p:font typeface="Archivo Black" panose="020B0604020202020204" charset="0"/>
      <p:regular r:id="rId94"/>
    </p:embeddedFont>
    <p:embeddedFont>
      <p:font typeface="Arial Black" panose="020B0A04020102020204" pitchFamily="34" charset="0"/>
      <p:bold r:id="rId95"/>
    </p:embeddedFont>
    <p:embeddedFont>
      <p:font typeface="Calibri" panose="020F050202020403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o Christi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8.fntdata"/><Relationship Id="rId10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2-23T10:44:28.129" idx="1">
    <p:pos x="6000" y="0"/>
    <p:text>start from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650576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mbu.no/"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mbu.no/"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mbu.no/"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0f7cb3587c_0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g20f7cb3587c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661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0f7cb3587c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preparation for the project, the students were introduced to hydropower through educational videos and experiments on electricity. To kick-start the project, the students rode their bicycles towards the hydropower plant. On the first day the students stopped to observe water streams, pipelines, and foundation remaining from the initial hydropower plants. They camped outside in tents and discussed what they had observed the initial day. The following day the continued on their road towards the </a:t>
            </a:r>
            <a:endParaRPr/>
          </a:p>
          <a:p>
            <a:pPr marL="0" lvl="0" indent="0" algn="l" rtl="0">
              <a:spcBef>
                <a:spcPts val="0"/>
              </a:spcBef>
              <a:spcAft>
                <a:spcPts val="0"/>
              </a:spcAft>
              <a:buNone/>
            </a:pPr>
            <a:endParaRPr/>
          </a:p>
          <a:p>
            <a:pPr marL="0" lvl="0" indent="0" algn="l" rtl="0">
              <a:spcBef>
                <a:spcPts val="0"/>
              </a:spcBef>
              <a:spcAft>
                <a:spcPts val="0"/>
              </a:spcAft>
              <a:buNone/>
            </a:pPr>
            <a:r>
              <a:rPr lang="en"/>
              <a:t>(Voice: Ole)</a:t>
            </a:r>
            <a:endParaRPr/>
          </a:p>
          <a:p>
            <a:pPr marL="0" lvl="0" indent="0" algn="l" rtl="0">
              <a:spcBef>
                <a:spcPts val="0"/>
              </a:spcBef>
              <a:spcAft>
                <a:spcPts val="0"/>
              </a:spcAft>
              <a:buNone/>
            </a:pPr>
            <a:endParaRPr/>
          </a:p>
          <a:p>
            <a:pPr marL="0" lvl="0" indent="0" algn="l" rtl="0">
              <a:spcBef>
                <a:spcPts val="0"/>
              </a:spcBef>
              <a:spcAft>
                <a:spcPts val="0"/>
              </a:spcAft>
              <a:buNone/>
            </a:pPr>
            <a:r>
              <a:rPr lang="en"/>
              <a:t>Mølnfossen vannkraftmuseum, </a:t>
            </a:r>
            <a:endParaRPr/>
          </a:p>
          <a:p>
            <a:pPr marL="0" lvl="0" indent="0" algn="l" rtl="0">
              <a:spcBef>
                <a:spcPts val="0"/>
              </a:spcBef>
              <a:spcAft>
                <a:spcPts val="0"/>
              </a:spcAft>
              <a:buNone/>
            </a:pPr>
            <a:endParaRPr/>
          </a:p>
          <a:p>
            <a:pPr marL="0" lvl="0" indent="0" algn="l" rtl="0">
              <a:spcBef>
                <a:spcPts val="0"/>
              </a:spcBef>
              <a:spcAft>
                <a:spcPts val="0"/>
              </a:spcAft>
              <a:buNone/>
            </a:pPr>
            <a:r>
              <a:rPr lang="en"/>
              <a:t>(Voice: Karen)</a:t>
            </a:r>
            <a:endParaRPr/>
          </a:p>
          <a:p>
            <a:pPr marL="0" lvl="0" indent="0" algn="l" rtl="0">
              <a:spcBef>
                <a:spcPts val="0"/>
              </a:spcBef>
              <a:spcAft>
                <a:spcPts val="0"/>
              </a:spcAft>
              <a:buNone/>
            </a:pPr>
            <a:endParaRPr/>
          </a:p>
          <a:p>
            <a:pPr marL="0" lvl="0" indent="0" algn="l" rtl="0">
              <a:spcBef>
                <a:spcPts val="0"/>
              </a:spcBef>
              <a:spcAft>
                <a:spcPts val="0"/>
              </a:spcAft>
              <a:buNone/>
            </a:pPr>
            <a:r>
              <a:rPr lang="en"/>
              <a:t>the hydropower museum, while continuously reflecting on the effects hydropower development has on nature and society. At the museum, the students performed group work regarding closed electrical circuits, wind power, pelton turbines, electrons in motion, calculating the volume of the pipeline, quizzes, and they had a water-carrying relay. </a:t>
            </a:r>
            <a:endParaRPr/>
          </a:p>
          <a:p>
            <a:pPr marL="0" lvl="0" indent="0" algn="l" rtl="0">
              <a:spcBef>
                <a:spcPts val="0"/>
              </a:spcBef>
              <a:spcAft>
                <a:spcPts val="0"/>
              </a:spcAft>
              <a:buNone/>
            </a:pPr>
            <a:endParaRPr/>
          </a:p>
          <a:p>
            <a:pPr marL="0" lvl="0" indent="0" algn="l" rtl="0">
              <a:spcBef>
                <a:spcPts val="0"/>
              </a:spcBef>
              <a:spcAft>
                <a:spcPts val="0"/>
              </a:spcAft>
              <a:buNone/>
            </a:pPr>
            <a:r>
              <a:rPr lang="en"/>
              <a:t>After returning to the school grounds, the student wrote reports, and held presentations on what they had observed and learned from this field-trip. They also collectively evaluated the method of teaching. These teaching arrangements encompassed a number of subjects and allowed students to learn in a natural learning environment. </a:t>
            </a:r>
            <a:endParaRPr/>
          </a:p>
          <a:p>
            <a:pPr marL="0" lvl="0" indent="0" algn="l" rtl="0">
              <a:spcBef>
                <a:spcPts val="0"/>
              </a:spcBef>
              <a:spcAft>
                <a:spcPts val="0"/>
              </a:spcAft>
              <a:buNone/>
            </a:pPr>
            <a:endParaRPr/>
          </a:p>
        </p:txBody>
      </p:sp>
      <p:sp>
        <p:nvSpPr>
          <p:cNvPr id="378" name="Google Shape;378;g20f7cb3587c_0_9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7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0f7cb3587c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project allowed the students to see first-hand how the hydropower plants operate. The visit to the museum also allowed them to understand the bigger context of hydropower, and therefore this project benefited from being an interdiciplinary project that included history, social studies, and mathematics. The students were thus able to put the operations in a wider context and use the things they learned in more than one subject.</a:t>
            </a:r>
            <a:endParaRPr/>
          </a:p>
        </p:txBody>
      </p:sp>
      <p:sp>
        <p:nvSpPr>
          <p:cNvPr id="391" name="Google Shape;391;g20f7cb3587c_0_9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58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0f7cb3587c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primary difficulties that can be retrieved from this project may be the upgrade of the hydropower museum, however, this was welcomed and well executed. Other than this, there were no significant challenges.</a:t>
            </a:r>
            <a:endParaRPr/>
          </a:p>
        </p:txBody>
      </p:sp>
      <p:sp>
        <p:nvSpPr>
          <p:cNvPr id="404" name="Google Shape;404;g20f7cb3587c_0_9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0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0f7cb3587c_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project allows students to learn outside the classroom. Practical activities that are related to their subjects allows the students to bring the experience with them, and perhaps integrate what they learned in other arenas or subjects. This may also raise questions in later sessions and further promote a greater understanding of the local industry and its prospects.</a:t>
            </a:r>
            <a:endParaRPr/>
          </a:p>
        </p:txBody>
      </p:sp>
      <p:sp>
        <p:nvSpPr>
          <p:cNvPr id="417" name="Google Shape;417;g20f7cb3587c_0_9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427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0f7cb3587c_0_10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project on the river as a resource.</a:t>
            </a:r>
            <a:endParaRPr/>
          </a:p>
        </p:txBody>
      </p:sp>
      <p:sp>
        <p:nvSpPr>
          <p:cNvPr id="431" name="Google Shape;431;g20f7cb3587c_0_10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545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0f7cb3587c_0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project involves 1st to 7th grade students and teachers of Hegra Elementary School, along with other stakeholders, including: Stjørdal hunting and fishing society, the Norwegian Institute of Natural Research, Hegra History Society, and HiNT (Høgskolen i Nord-Trondelag).</a:t>
            </a:r>
            <a:endParaRPr/>
          </a:p>
        </p:txBody>
      </p:sp>
      <p:sp>
        <p:nvSpPr>
          <p:cNvPr id="440" name="Google Shape;440;g20f7cb3587c_0_12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39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0f7cb3587c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project objective was to use local resources and areas to increase competence on sustainable development among the children, gaining theoretical knowledge by the means of  practical activities. By utilizing interdisciplinary arenas and curriculum, the children will be actively engaged throughout the project execution.</a:t>
            </a:r>
            <a:endParaRPr/>
          </a:p>
        </p:txBody>
      </p:sp>
      <p:sp>
        <p:nvSpPr>
          <p:cNvPr id="453" name="Google Shape;453;g20f7cb3587c_0_12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451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0f7cb3587c_0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students were educated on different aspects of the river in a number of the included subjects. By including external actors, and simultaneously including the teacher in the education, the students witnessed first hand how exciting and useful the aspects of the river are. The teachers developed knowledge to use for further education of students on the topic.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Some points in which both students and teachers were educated:</a:t>
            </a:r>
            <a:endParaRPr/>
          </a:p>
          <a:p>
            <a:pPr marL="457200" lvl="0" indent="-298450" algn="l" rtl="0">
              <a:spcBef>
                <a:spcPts val="0"/>
              </a:spcBef>
              <a:spcAft>
                <a:spcPts val="0"/>
              </a:spcAft>
              <a:buSzPts val="1100"/>
              <a:buChar char="-"/>
            </a:pPr>
            <a:r>
              <a:rPr lang="en"/>
              <a:t>The life of the wild salmon.</a:t>
            </a:r>
            <a:endParaRPr/>
          </a:p>
          <a:p>
            <a:pPr marL="457200" lvl="0" indent="-298450" algn="l" rtl="0">
              <a:spcBef>
                <a:spcPts val="0"/>
              </a:spcBef>
              <a:spcAft>
                <a:spcPts val="0"/>
              </a:spcAft>
              <a:buSzPts val="1100"/>
              <a:buChar char="-"/>
            </a:pPr>
            <a:r>
              <a:rPr lang="en"/>
              <a:t>Fish farming.</a:t>
            </a:r>
            <a:endParaRPr/>
          </a:p>
          <a:p>
            <a:pPr marL="457200" lvl="0" indent="-298450" algn="l" rtl="0">
              <a:spcBef>
                <a:spcPts val="0"/>
              </a:spcBef>
              <a:spcAft>
                <a:spcPts val="0"/>
              </a:spcAft>
              <a:buSzPts val="1100"/>
              <a:buChar char="-"/>
            </a:pPr>
            <a:r>
              <a:rPr lang="en"/>
              <a:t>Fish as food.</a:t>
            </a:r>
            <a:endParaRPr/>
          </a:p>
          <a:p>
            <a:pPr marL="457200" lvl="0" indent="-298450" algn="l" rtl="0">
              <a:spcBef>
                <a:spcPts val="0"/>
              </a:spcBef>
              <a:spcAft>
                <a:spcPts val="0"/>
              </a:spcAft>
              <a:buSzPts val="1100"/>
              <a:buChar char="-"/>
            </a:pPr>
            <a:r>
              <a:rPr lang="en"/>
              <a:t>The looks, purpose, and use of the river.</a:t>
            </a:r>
            <a:endParaRPr/>
          </a:p>
          <a:p>
            <a:pPr marL="457200" lvl="0" indent="-298450" algn="l" rtl="0">
              <a:spcBef>
                <a:spcPts val="0"/>
              </a:spcBef>
              <a:spcAft>
                <a:spcPts val="0"/>
              </a:spcAft>
              <a:buSzPts val="1100"/>
              <a:buChar char="-"/>
            </a:pPr>
            <a:r>
              <a:rPr lang="en"/>
              <a:t>Human impact, for better and for worse.</a:t>
            </a:r>
            <a:endParaRPr/>
          </a:p>
          <a:p>
            <a:pPr marL="457200" lvl="0" indent="-298450" algn="l" rtl="0">
              <a:spcBef>
                <a:spcPts val="0"/>
              </a:spcBef>
              <a:spcAft>
                <a:spcPts val="0"/>
              </a:spcAft>
              <a:buSzPts val="1100"/>
              <a:buChar char="-"/>
            </a:pPr>
            <a:r>
              <a:rPr lang="en"/>
              <a:t>Why the river is as important as it is.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To reach the objectives set out in the project, the execution was very practical. For example, when learning about the salmon's spawning process, it was more useful to go outside and observe the spawning areas and roe, and directly improve the environment surrounding the spawning area. This provided the participants with the practical knowledge necessary and a specific activity for learning compared to reading about the spawning process.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 external actors provided the programme with expertise, historical background of the area, equipment necessary for fieldwork, and demonstration of activities. Additionally, by including external actors, the students reported that they found motivation in being somewhat equal to the teachers in the project. They enjoyed taking part in the creation of the teaching and having a right of co-determination in the project.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66" name="Google Shape;466;g20f7cb3587c_0_12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310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0f7cb3587c_0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As an interdisciplinary project, the students were actively engaged in a number of subjects, allowing them to achieve deeper understanding and practical experience from the project. The students reportedly felt a sense of achievement, as the activities of improving the nearby environment fostered results in terms of increased spawning activity in the area. The students were able to see a positive development in their local area, while gaining an understanding that can be applied in the global arena.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Additionally, by including external actors, the students reported that they found motivation in being somewhat equal to the teachers in the project. They enjoyed taking part in the creation of the teaching and having a right of co-determination in the project.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80" name="Google Shape;480;g20f7cb3587c_0_12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673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0f7cb3587c_0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This project largely took advantage of external expertise, which demoted the teachers' control of the project. However, this has been one of the motivating factors for the students, which consequently encouraged the students during the project.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93" name="Google Shape;493;g20f7cb3587c_0_12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88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0f7cb3587c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20f7cb3587c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463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0f7cb3587c_0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This project shows the benefits of including external actors in teaching projects. </a:t>
            </a:r>
            <a:endParaRPr/>
          </a:p>
          <a:p>
            <a:pPr marL="0" lvl="0" indent="0" algn="l" rtl="0">
              <a:spcBef>
                <a:spcPts val="0"/>
              </a:spcBef>
              <a:spcAft>
                <a:spcPts val="0"/>
              </a:spcAft>
              <a:buNone/>
            </a:pPr>
            <a:endParaRPr/>
          </a:p>
        </p:txBody>
      </p:sp>
      <p:sp>
        <p:nvSpPr>
          <p:cNvPr id="506" name="Google Shape;506;g20f7cb3587c_0_12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068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0f7cb3587c_0_1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Next is a project involving water cycles.</a:t>
            </a:r>
            <a:endParaRPr/>
          </a:p>
        </p:txBody>
      </p:sp>
      <p:sp>
        <p:nvSpPr>
          <p:cNvPr id="520" name="Google Shape;520;g20f7cb3587c_0_13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5441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0f7cb3587c_0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actors in this project include third grade students and teachers at Børsa School. It also involves the technical agency of Skaun municipality and also NTNU together with HiST.</a:t>
            </a:r>
            <a:endParaRPr/>
          </a:p>
        </p:txBody>
      </p:sp>
      <p:sp>
        <p:nvSpPr>
          <p:cNvPr id="529" name="Google Shape;529;g20f7cb3587c_0_15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87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0f7cb3587c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purpose of the project was to teach the children about the cycle of water, by investigating and observing a water stream that went past the school, further down to a river, and into the fjords. By utilizing interdisciplinary arenas and curriculum, the children will be actively engaged throughout the project execution.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42" name="Google Shape;542;g20f7cb3587c_0_15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3130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0f7cb3587c_0_1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Students were introduced to central exploratory terminology in the 2nd grade to prepare for practical implementation of the project “Vannets Kretsløp”. By the beginning of 3rd grade, the students were outside observing the initial water stream. The children discussed their observations, tasted the water, and collected plants and insects in the water stream area. The children followed the water stream to a nearby river, Brøselva, and did the same procedure as with the water stream: observed the water, tasted the water, and collected more plants and insects. after discussing the main similarities and differences between the two initial water sources, the children followed the river towards the nearby fjord. This water source was also tested in terms of taste, and they collected insects and plants, while comparing this to the prior water sources.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Back in the classroom, the children summarized their work and observations using mind maps. The following day they performed experiments using freshwater and saltwater, forming hypotheses on what would happen when boiling the different types of water, and tasting the water droplets that formed when boiling the water. The water was also boiled completely to see what would remain in the bottom of the pans. At the end of the projects the children discussed their thoughts on the project; </a:t>
            </a:r>
            <a:endParaRPr/>
          </a:p>
          <a:p>
            <a:pPr marL="457200" lvl="0" indent="-298450" algn="l" rtl="0">
              <a:spcBef>
                <a:spcPts val="0"/>
              </a:spcBef>
              <a:spcAft>
                <a:spcPts val="0"/>
              </a:spcAft>
              <a:buSzPts val="1100"/>
              <a:buChar char="-"/>
            </a:pPr>
            <a:r>
              <a:rPr lang="en"/>
              <a:t>Will the water in the fjords ever evaporate? </a:t>
            </a:r>
            <a:endParaRPr/>
          </a:p>
          <a:p>
            <a:pPr marL="457200" lvl="0" indent="-298450" algn="l" rtl="0">
              <a:spcBef>
                <a:spcPts val="0"/>
              </a:spcBef>
              <a:spcAft>
                <a:spcPts val="0"/>
              </a:spcAft>
              <a:buSzPts val="1100"/>
              <a:buChar char="-"/>
            </a:pPr>
            <a:r>
              <a:rPr lang="en"/>
              <a:t>Can we use all the water we want? </a:t>
            </a:r>
            <a:endParaRPr/>
          </a:p>
          <a:p>
            <a:pPr marL="457200" lvl="0" indent="-298450" algn="l" rtl="0">
              <a:spcBef>
                <a:spcPts val="0"/>
              </a:spcBef>
              <a:spcAft>
                <a:spcPts val="0"/>
              </a:spcAft>
              <a:buSzPts val="1100"/>
              <a:buChar char="-"/>
            </a:pPr>
            <a:r>
              <a:rPr lang="en"/>
              <a:t>What would you do on a day when you have no access to water?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The children wrote stories about life without water, without clean water, and how to save water. Later, the children went back to the water sources to measure the temperatures and compare them. The project was finalized with a fundraising campaign to raise money to build wells in Mali to provide clean water.</a:t>
            </a:r>
            <a:endParaRPr/>
          </a:p>
          <a:p>
            <a:pPr marL="0" lvl="0" indent="0" algn="l" rtl="0">
              <a:spcBef>
                <a:spcPts val="0"/>
              </a:spcBef>
              <a:spcAft>
                <a:spcPts val="0"/>
              </a:spcAft>
              <a:buNone/>
            </a:pPr>
            <a:endParaRPr/>
          </a:p>
        </p:txBody>
      </p:sp>
      <p:sp>
        <p:nvSpPr>
          <p:cNvPr id="556" name="Google Shape;556;g20f7cb3587c_0_15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121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0f7cb3587c_0_1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children are left with practical experience of observing the cycle of the water sources around them. Each participant was left with individual impressions of the project, and when discussing a forgiving topic such as water with children, there are endless possibilities on where the conversation will go. The path was very much made up as they went along with the project, and consequently resulted in the children coming back to the topic on later occasions with new suggestions on what could be further researched.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69" name="Google Shape;569;g20f7cb3587c_0_15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936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0f7cb3587c_0_1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As the project came along with the execution, it did prove to be more time consuming than initially planned. However, as it was implemented once, this will not be an issue on later occasions.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83" name="Google Shape;583;g20f7cb3587c_0_15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3355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0f7cb3587c_0_1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project implementation invites the children to converse on their impressions and observations. The structure is very exploratory, both in terms of conversation and activity. The children were able to portray their thoughts in the mind maps they created after the field-trip, and the discussions allowed the children to further reflect on their personal use of water, which can bring them towards the bigger picture on global water use and access.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96" name="Google Shape;596;g20f7cb3587c_0_15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444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0f7cb3587c_0_16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project in Rognan Ungdomsskole focuses on learning about biodiversity.</a:t>
            </a:r>
            <a:endParaRPr/>
          </a:p>
        </p:txBody>
      </p:sp>
      <p:sp>
        <p:nvSpPr>
          <p:cNvPr id="610" name="Google Shape;610;g20f7cb3587c_0_16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4637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0f7cb3587c_0_16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The background for the project was the assumption that the species diversity among birds in the Fiskvågvannet nature reserve has changed in recent years. The main goal was to increase students' knowledge and understanding of sustainability</a:t>
            </a: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management of our natural resources and give students a better basis for reflections on their own and society's role.</a:t>
            </a:r>
            <a:endParaRPr/>
          </a:p>
        </p:txBody>
      </p:sp>
      <p:sp>
        <p:nvSpPr>
          <p:cNvPr id="619" name="Google Shape;619;g20f7cb3587c_0_16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463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0f7cb3587c_0_6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g20f7cb3587c_0_6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817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0f7cb3587c_0_2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Through exploring a nature reserve with using tools such as binoculars, GPS, and cameras, students can immerse themselves in adventure in nature and develop a deep understanding for biological diversity, habitat types, and sustainable development.</a:t>
            </a:r>
            <a:endParaRPr/>
          </a:p>
        </p:txBody>
      </p:sp>
      <p:sp>
        <p:nvSpPr>
          <p:cNvPr id="632" name="Google Shape;632;g20f7cb3587c_0_2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171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0f7cb3587c_0_2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By learning theory and then seeing and exploring bird species in their habitats, students can have a first-hand understanding of biological diversity. Students also used the application “bird buddy” and they also got acquainted to bird songs which can help them identify the species.</a:t>
            </a: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Since this is a protected area, it was important to bring out the connection between the area management and species diversity.</a:t>
            </a: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The students compiled a species database where they should be able to see</a:t>
            </a: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any changes in the species population over time. The Norwegian Environmental Protection Agency contributed with a lecture where the students got an insight into the administration, and where they could ask relevant and clarifying questions.</a:t>
            </a:r>
            <a:endParaRPr sz="1200">
              <a:solidFill>
                <a:srgbClr val="202124"/>
              </a:solidFill>
              <a:highlight>
                <a:srgbClr val="F8F9FA"/>
              </a:highlight>
            </a:endParaRPr>
          </a:p>
        </p:txBody>
      </p:sp>
      <p:sp>
        <p:nvSpPr>
          <p:cNvPr id="646" name="Google Shape;646;g20f7cb3587c_0_21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932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0f7cb3587c_0_2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8571"/>
              </a:lnSpc>
              <a:spcBef>
                <a:spcPts val="0"/>
              </a:spcBef>
              <a:spcAft>
                <a:spcPts val="0"/>
              </a:spcAft>
              <a:buClr>
                <a:schemeClr val="dk1"/>
              </a:buClr>
              <a:buSzPts val="1100"/>
              <a:buFont typeface="Arial"/>
              <a:buNone/>
            </a:pPr>
            <a:r>
              <a:rPr lang="en" sz="1200">
                <a:solidFill>
                  <a:srgbClr val="202124"/>
                </a:solidFill>
                <a:highlight>
                  <a:srgbClr val="F8F9FA"/>
                </a:highlight>
              </a:rPr>
              <a:t>In this project, the students have gained an understanding of why it is necessary</a:t>
            </a:r>
            <a:endParaRPr sz="1200">
              <a:solidFill>
                <a:srgbClr val="202124"/>
              </a:solidFill>
              <a:highlight>
                <a:srgbClr val="F8F9FA"/>
              </a:highlight>
            </a:endParaRPr>
          </a:p>
          <a:p>
            <a:pPr marL="0" lvl="0" indent="0" algn="l" rtl="0">
              <a:lnSpc>
                <a:spcPct val="128571"/>
              </a:lnSpc>
              <a:spcBef>
                <a:spcPts val="0"/>
              </a:spcBef>
              <a:spcAft>
                <a:spcPts val="0"/>
              </a:spcAft>
              <a:buClr>
                <a:schemeClr val="dk1"/>
              </a:buClr>
              <a:buSzPts val="1100"/>
              <a:buFont typeface="Arial"/>
              <a:buNone/>
            </a:pPr>
            <a:r>
              <a:rPr lang="en" sz="1200">
                <a:solidFill>
                  <a:srgbClr val="202124"/>
                </a:solidFill>
                <a:highlight>
                  <a:srgbClr val="F8F9FA"/>
                </a:highlight>
              </a:rPr>
              <a:t>to establish nature reserves and what significance these have</a:t>
            </a:r>
            <a:endParaRPr sz="1200">
              <a:solidFill>
                <a:srgbClr val="202124"/>
              </a:solidFill>
              <a:highlight>
                <a:srgbClr val="F8F9FA"/>
              </a:highlight>
            </a:endParaRPr>
          </a:p>
          <a:p>
            <a:pPr marL="0" lvl="0" indent="0" algn="l" rtl="0">
              <a:lnSpc>
                <a:spcPct val="128571"/>
              </a:lnSpc>
              <a:spcBef>
                <a:spcPts val="0"/>
              </a:spcBef>
              <a:spcAft>
                <a:spcPts val="0"/>
              </a:spcAft>
              <a:buClr>
                <a:schemeClr val="dk1"/>
              </a:buClr>
              <a:buSzPts val="1100"/>
              <a:buFont typeface="Arial"/>
              <a:buNone/>
            </a:pPr>
            <a:r>
              <a:rPr lang="en" sz="1200">
                <a:solidFill>
                  <a:srgbClr val="202124"/>
                </a:solidFill>
                <a:highlight>
                  <a:srgbClr val="F8F9FA"/>
                </a:highlight>
              </a:rPr>
              <a:t>to maintain biological diversity. At the same time, the students have</a:t>
            </a:r>
            <a:endParaRPr sz="1200">
              <a:solidFill>
                <a:srgbClr val="202124"/>
              </a:solidFill>
              <a:highlight>
                <a:srgbClr val="F8F9FA"/>
              </a:highlight>
            </a:endParaRPr>
          </a:p>
          <a:p>
            <a:pPr marL="0" lvl="0" indent="0" algn="l" rtl="0">
              <a:lnSpc>
                <a:spcPct val="128571"/>
              </a:lnSpc>
              <a:spcBef>
                <a:spcPts val="0"/>
              </a:spcBef>
              <a:spcAft>
                <a:spcPts val="0"/>
              </a:spcAft>
              <a:buClr>
                <a:schemeClr val="dk1"/>
              </a:buClr>
              <a:buSzPts val="1100"/>
              <a:buFont typeface="Arial"/>
              <a:buNone/>
            </a:pPr>
            <a:r>
              <a:rPr lang="en" sz="1200">
                <a:solidFill>
                  <a:srgbClr val="202124"/>
                </a:solidFill>
                <a:highlight>
                  <a:srgbClr val="F8F9FA"/>
                </a:highlight>
              </a:rPr>
              <a:t>gained knowledge about how the bird life in a nature reserve is a dependent living environment and the human influence on it. </a:t>
            </a: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By using a nature reserve in the local community, the students have</a:t>
            </a: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given the opportunity to develop their ability to reflect on how</a:t>
            </a: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humans affect the living environment and the importance of protecting nature</a:t>
            </a:r>
            <a:endParaRPr sz="1200">
              <a:solidFill>
                <a:srgbClr val="202124"/>
              </a:solidFill>
              <a:highlight>
                <a:srgbClr val="F8F9FA"/>
              </a:highlight>
            </a:endParaRPr>
          </a:p>
          <a:p>
            <a:pPr marL="0" lvl="0" indent="0" algn="l" rtl="0">
              <a:lnSpc>
                <a:spcPct val="128571"/>
              </a:lnSpc>
              <a:spcBef>
                <a:spcPts val="0"/>
              </a:spcBef>
              <a:spcAft>
                <a:spcPts val="0"/>
              </a:spcAft>
              <a:buClr>
                <a:schemeClr val="dk1"/>
              </a:buClr>
              <a:buSzPts val="1100"/>
              <a:buFont typeface="Arial"/>
              <a:buNone/>
            </a:pPr>
            <a:r>
              <a:rPr lang="en" sz="1200">
                <a:solidFill>
                  <a:srgbClr val="202124"/>
                </a:solidFill>
                <a:highlight>
                  <a:srgbClr val="F8F9FA"/>
                </a:highlight>
              </a:rPr>
              <a:t>and biodiversity.</a:t>
            </a:r>
            <a:endParaRPr sz="1200">
              <a:solidFill>
                <a:srgbClr val="202124"/>
              </a:solidFill>
              <a:highlight>
                <a:srgbClr val="F8F9FA"/>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02124"/>
                </a:solidFill>
                <a:highlight>
                  <a:srgbClr val="F8F9FA"/>
                </a:highlight>
              </a:rPr>
              <a:t>The students gained experience with planning and carrying out fieldwork and understanding for why they do this. They have developed related skillsfor observation, documentation, systematization and publication.</a:t>
            </a:r>
            <a:endParaRPr sz="1200">
              <a:solidFill>
                <a:srgbClr val="202124"/>
              </a:solidFill>
              <a:highlight>
                <a:srgbClr val="F8F9FA"/>
              </a:highlight>
            </a:endParaRPr>
          </a:p>
        </p:txBody>
      </p:sp>
      <p:sp>
        <p:nvSpPr>
          <p:cNvPr id="660" name="Google Shape;660;g20f7cb3587c_0_21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3584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0f7cb3587c_0_17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4" name="Google Shape;674;g20f7cb3587c_0_17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269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0f7cb3587c_0_17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project was implemented by the six graders of Risør primary school. Risør is a town in the south of Norway.</a:t>
            </a:r>
            <a:endParaRPr/>
          </a:p>
          <a:p>
            <a:pPr marL="0" lvl="0" indent="0" algn="l" rtl="0">
              <a:lnSpc>
                <a:spcPct val="100000"/>
              </a:lnSpc>
              <a:spcBef>
                <a:spcPts val="0"/>
              </a:spcBef>
              <a:spcAft>
                <a:spcPts val="0"/>
              </a:spcAft>
              <a:buSzPts val="1100"/>
              <a:buNone/>
            </a:pPr>
            <a:r>
              <a:rPr lang="en"/>
              <a:t>This project was supported by HiT, which stands for Høgskolen i Telemark (Telemark University College)</a:t>
            </a:r>
            <a:endParaRPr/>
          </a:p>
        </p:txBody>
      </p:sp>
      <p:sp>
        <p:nvSpPr>
          <p:cNvPr id="683" name="Google Shape;683;g20f7cb3587c_0_17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6123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0f7cb3587c_0_2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In this interdisciplinary project, students found local recipes that use raw materials from the sea that are largely not utilised in our days. e.g., snails, seaweed, beach crabs, various shells and fish that are seen as «unfish». The project will culminate in a common cookbook with recipes, species regulations, photos, maps, and historical stories about food from the sea. The project will provide students with versatile knowledge and experience of sustainable harvesting of resources in nature.</a:t>
            </a:r>
            <a:endParaRPr sz="1200">
              <a:solidFill>
                <a:schemeClr val="dk1"/>
              </a:solidFill>
              <a:latin typeface="Archivo"/>
              <a:ea typeface="Archivo"/>
              <a:cs typeface="Archivo"/>
              <a:sym typeface="Archivo"/>
            </a:endParaRPr>
          </a:p>
          <a:p>
            <a:pPr marL="0" lvl="0" indent="0" algn="l" rtl="0">
              <a:lnSpc>
                <a:spcPct val="100000"/>
              </a:lnSpc>
              <a:spcBef>
                <a:spcPts val="0"/>
              </a:spcBef>
              <a:spcAft>
                <a:spcPts val="0"/>
              </a:spcAft>
              <a:buSzPts val="1100"/>
              <a:buNone/>
            </a:pPr>
            <a:endParaRPr/>
          </a:p>
        </p:txBody>
      </p:sp>
      <p:sp>
        <p:nvSpPr>
          <p:cNvPr id="695" name="Google Shape;695;g20f7cb3587c_0_21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1131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0f7cb3587c_0_2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In this project the school has chosen to include the following subjects; science, food and health, social studies, Norwegian and mathematics.</a:t>
            </a: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Through conversations the students found out what they knew about local ingredients from the sea and the historical use of these ingredients. </a:t>
            </a: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rchivo"/>
                <a:ea typeface="Archivo"/>
                <a:cs typeface="Archivo"/>
                <a:sym typeface="Archivo"/>
              </a:rPr>
              <a:t>The students interviewed family and locals in Risør to get old and new recipes with local ingredients that are rarely utilised in our days. They then researched about the tolerability of the ingredients and some recipes for it. Some of the recipes were tried out and collected in a cookbook. </a:t>
            </a:r>
            <a:endParaRPr/>
          </a:p>
        </p:txBody>
      </p:sp>
      <p:sp>
        <p:nvSpPr>
          <p:cNvPr id="708" name="Google Shape;708;g20f7cb3587c_0_22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559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0f7cb3587c_0_2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During the fieldwork activities, students have become curious and have asked many questions. Through textbooks, the internet, and interviews, they have found answers to the questions they had. In addition to asking their teachers, students also worked together in pairs. After their discussions, they presented their results to each other in class.</a:t>
            </a:r>
            <a:endParaRPr/>
          </a:p>
        </p:txBody>
      </p:sp>
      <p:sp>
        <p:nvSpPr>
          <p:cNvPr id="721" name="Google Shape;721;g20f7cb3587c_0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2927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0f7cb3587c_0_2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Through this activity, students have learnt about overfishing but also unused or less used resources of the sea. They also learnt about historical exploitation of marine resources and the protection of endangered species. They also learnt about biological diversity and ecology in the sea, and that we should be careful of exploiting nature for our own benefit, and that harvesting of natural resources must be done in a sensible and varied way.</a:t>
            </a:r>
            <a:endParaRPr/>
          </a:p>
        </p:txBody>
      </p:sp>
      <p:sp>
        <p:nvSpPr>
          <p:cNvPr id="734" name="Google Shape;734;g20f7cb3587c_0_22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463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0f7cb3587c_0_19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7" name="Google Shape;747;g20f7cb3587c_0_19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626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0f7cb3587c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project is a collaboration between two ministries and two directorates.</a:t>
            </a:r>
            <a:endParaRPr/>
          </a:p>
          <a:p>
            <a:pPr marL="0" lvl="0" indent="0" algn="l" rtl="0">
              <a:spcBef>
                <a:spcPts val="0"/>
              </a:spcBef>
              <a:spcAft>
                <a:spcPts val="0"/>
              </a:spcAft>
              <a:buNone/>
            </a:pPr>
            <a:endParaRPr/>
          </a:p>
          <a:p>
            <a:pPr marL="0" lvl="0" indent="0" algn="l" rtl="0">
              <a:spcBef>
                <a:spcPts val="0"/>
              </a:spcBef>
              <a:spcAft>
                <a:spcPts val="0"/>
              </a:spcAft>
              <a:buNone/>
            </a:pPr>
            <a:r>
              <a:rPr lang="en"/>
              <a:t>(Pause: 1)</a:t>
            </a:r>
            <a:endParaRPr/>
          </a:p>
          <a:p>
            <a:pPr marL="0" lvl="0" indent="0" algn="l" rtl="0">
              <a:spcBef>
                <a:spcPts val="0"/>
              </a:spcBef>
              <a:spcAft>
                <a:spcPts val="0"/>
              </a:spcAft>
              <a:buNone/>
            </a:pPr>
            <a:endParaRPr/>
          </a:p>
          <a:p>
            <a:pPr marL="0" lvl="0" indent="0" algn="l" rtl="0">
              <a:spcBef>
                <a:spcPts val="0"/>
              </a:spcBef>
              <a:spcAft>
                <a:spcPts val="0"/>
              </a:spcAft>
              <a:buNone/>
            </a:pPr>
            <a:r>
              <a:rPr lang="en"/>
              <a:t>The ministry of Education and Research, and the ministry of Climate and environment.</a:t>
            </a:r>
            <a:endParaRPr/>
          </a:p>
          <a:p>
            <a:pPr marL="0" lvl="0" indent="0" algn="l" rtl="0">
              <a:spcBef>
                <a:spcPts val="0"/>
              </a:spcBef>
              <a:spcAft>
                <a:spcPts val="0"/>
              </a:spcAft>
              <a:buNone/>
            </a:pPr>
            <a:r>
              <a:rPr lang="en"/>
              <a:t>The directorate of Education and Training and the Norwegian Environment Agency.</a:t>
            </a:r>
            <a:endParaRPr/>
          </a:p>
        </p:txBody>
      </p:sp>
      <p:sp>
        <p:nvSpPr>
          <p:cNvPr id="298" name="Google Shape;298;g20f7cb3587c_0_7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4908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0f7cb3587c_0_1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project included school subjects such as Natural Sciences, food and health, Social sciences, Norwegian and arts and crafts. It was implemented by 5 to 6  graders and took place in the classrooms and in the school garden of the Folkenborg museum. The project was supported by employees of Folkenborg museum. </a:t>
            </a:r>
            <a:endParaRPr sz="1300">
              <a:solidFill>
                <a:srgbClr val="012C56"/>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endParaRPr sz="1300">
              <a:solidFill>
                <a:srgbClr val="012C56"/>
              </a:solidFill>
              <a:latin typeface="Archivo"/>
              <a:ea typeface="Archivo"/>
              <a:cs typeface="Archivo"/>
              <a:sym typeface="Archivo"/>
            </a:endParaRPr>
          </a:p>
        </p:txBody>
      </p:sp>
      <p:sp>
        <p:nvSpPr>
          <p:cNvPr id="756" name="Google Shape;756;g20f7cb3587c_0_19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3969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0f7cb3587c_0_2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project included school subjects such as Natural Sciences, food and health, Social sciences, Norwegian and arts and crafts. It was implemented by 5 to 6  graders and took place in the classrooms and in the school garden of the Folkenborg museum. The project was supported by employees of Folkenborg museum. </a:t>
            </a:r>
            <a:r>
              <a:rPr lang="en" sz="1200">
                <a:solidFill>
                  <a:schemeClr val="dk1"/>
                </a:solidFill>
                <a:latin typeface="Archivo"/>
                <a:ea typeface="Archivo"/>
                <a:cs typeface="Archivo"/>
                <a:sym typeface="Archivo"/>
              </a:rPr>
              <a:t>The school created a school garden to observe and understand the natural cycles. By participating in sowing, harvesting, eating the produce, and composting the remains, the students gained a good understanding of the natural cycle.</a:t>
            </a:r>
            <a:endParaRPr sz="1300">
              <a:solidFill>
                <a:srgbClr val="012C56"/>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endParaRPr sz="1300">
              <a:solidFill>
                <a:srgbClr val="012C56"/>
              </a:solidFill>
              <a:latin typeface="Archivo"/>
              <a:ea typeface="Archivo"/>
              <a:cs typeface="Archivo"/>
              <a:sym typeface="Archivo"/>
            </a:endParaRPr>
          </a:p>
        </p:txBody>
      </p:sp>
      <p:sp>
        <p:nvSpPr>
          <p:cNvPr id="769" name="Google Shape;769;g20f7cb3587c_0_22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1907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0f7cb3587c_0_2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Students were exposed to questions surrounding the growth of food and were able to ponder many aspects of food production and natural cycles. The natural exposure to topics surrounding a garden let them observe, explore, and ask questions.</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The project started early with theory and making compost in a bottle. They then started creating the garden. They prepared the soil for winter and took samples of the soil. thereafter, they sowed and made food from weeds that had to be removed. Finally, they harvested the vegetables and compared the taste to store bought vegetables. </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An important aspect of the work was allowing children to ask questions and formulate their own explanations for what was happening. </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The experiences made in the garden were brought into education in school. Here, the details surrounding soil, decomposition and micro-organisms, the structure and needs of plants, a healthy diet and discussing how to live a sustainable life.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rgbClr val="012C56"/>
              </a:solidFill>
              <a:latin typeface="Archivo"/>
              <a:ea typeface="Archivo"/>
              <a:cs typeface="Archivo"/>
              <a:sym typeface="Archivo"/>
            </a:endParaRPr>
          </a:p>
        </p:txBody>
      </p:sp>
      <p:sp>
        <p:nvSpPr>
          <p:cNvPr id="782" name="Google Shape;782;g20f7cb3587c_0_22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0143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0f7cb3587c_0_2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5" name="Google Shape;795;g20f7cb3587c_0_27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8953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0f7cb3587c_0_27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Participants are the Brønnerud School, particularly grades 1 to 7. Additionally the </a:t>
            </a:r>
            <a:r>
              <a:rPr lang="en" sz="1500">
                <a:solidFill>
                  <a:schemeClr val="dk1"/>
                </a:solidFill>
                <a:highlight>
                  <a:srgbClr val="FFFFFF"/>
                </a:highlight>
                <a:uFill>
                  <a:noFill/>
                </a:uFill>
                <a:hlinkClick r:id="rId3">
                  <a:extLst>
                    <a:ext uri="{A12FA001-AC4F-418D-AE19-62706E023703}">
                      <ahyp:hlinkClr xmlns:ahyp="http://schemas.microsoft.com/office/drawing/2018/hyperlinkcolor" xmlns="" val="tx"/>
                    </a:ext>
                  </a:extLst>
                </a:hlinkClick>
              </a:rPr>
              <a:t> Norges Miljø- og biovitenskapelige universitet</a:t>
            </a:r>
            <a:r>
              <a:rPr lang="en">
                <a:solidFill>
                  <a:schemeClr val="dk1"/>
                </a:solidFill>
              </a:rPr>
              <a:t> assisted the project as well. Other participants are the local company Vollebekk AS and Stiftelsen Mavis. </a:t>
            </a:r>
            <a:endParaRPr>
              <a:solidFill>
                <a:schemeClr val="dk1"/>
              </a:solidFill>
            </a:endParaRPr>
          </a:p>
        </p:txBody>
      </p:sp>
      <p:sp>
        <p:nvSpPr>
          <p:cNvPr id="804" name="Google Shape;804;g20f7cb3587c_0_27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5293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0f7cb3587c_0_28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Participants are the Brønnerud School, particularly grades 1 to 7. Additionally the </a:t>
            </a:r>
            <a:r>
              <a:rPr lang="en" sz="1500">
                <a:solidFill>
                  <a:schemeClr val="dk1"/>
                </a:solidFill>
                <a:highlight>
                  <a:srgbClr val="FFFFFF"/>
                </a:highlight>
                <a:uFill>
                  <a:noFill/>
                </a:uFill>
                <a:hlinkClick r:id="rId3">
                  <a:extLst>
                    <a:ext uri="{A12FA001-AC4F-418D-AE19-62706E023703}">
                      <ahyp:hlinkClr xmlns:ahyp="http://schemas.microsoft.com/office/drawing/2018/hyperlinkcolor" xmlns="" val="tx"/>
                    </a:ext>
                  </a:extLst>
                </a:hlinkClick>
              </a:rPr>
              <a:t> Norges Miljø- og biovitenskapelige universitet</a:t>
            </a:r>
            <a:r>
              <a:rPr lang="en">
                <a:solidFill>
                  <a:schemeClr val="dk1"/>
                </a:solidFill>
              </a:rPr>
              <a:t> assisted the project as well. Other participants are the local company Vollebekk AS and Stiftelsen Mavis. </a:t>
            </a:r>
            <a:endParaRPr>
              <a:solidFill>
                <a:schemeClr val="dk1"/>
              </a:solidFill>
            </a:endParaRPr>
          </a:p>
        </p:txBody>
      </p:sp>
      <p:sp>
        <p:nvSpPr>
          <p:cNvPr id="818" name="Google Shape;818;g20f7cb3587c_0_28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9449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0f7cb3587c_0_28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Participants are the Brønnerud School, particularly grades 1 to 7. Additionally the </a:t>
            </a:r>
            <a:r>
              <a:rPr lang="en" sz="1500">
                <a:solidFill>
                  <a:schemeClr val="dk1"/>
                </a:solidFill>
                <a:highlight>
                  <a:srgbClr val="FFFFFF"/>
                </a:highlight>
                <a:uFill>
                  <a:noFill/>
                </a:uFill>
                <a:hlinkClick r:id="rId3">
                  <a:extLst>
                    <a:ext uri="{A12FA001-AC4F-418D-AE19-62706E023703}">
                      <ahyp:hlinkClr xmlns:ahyp="http://schemas.microsoft.com/office/drawing/2018/hyperlinkcolor" xmlns="" val="tx"/>
                    </a:ext>
                  </a:extLst>
                </a:hlinkClick>
              </a:rPr>
              <a:t> Norges Miljø- og biovitenskapelige universitet</a:t>
            </a:r>
            <a:r>
              <a:rPr lang="en">
                <a:solidFill>
                  <a:schemeClr val="dk1"/>
                </a:solidFill>
              </a:rPr>
              <a:t> assisted the project as well. Other participants are the local company Vollebekk AS and Stiftelsen Mavis. </a:t>
            </a:r>
            <a:endParaRPr>
              <a:solidFill>
                <a:schemeClr val="dk1"/>
              </a:solidFill>
            </a:endParaRPr>
          </a:p>
        </p:txBody>
      </p:sp>
      <p:sp>
        <p:nvSpPr>
          <p:cNvPr id="832" name="Google Shape;832;g20f7cb3587c_0_28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349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0f7cb3587c_0_20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6" name="Google Shape;846;g20f7cb3587c_0_20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164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0f7cb3587c_0_20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5" name="Google Shape;855;g20f7cb3587c_0_20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495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0f7cb3587c_0_2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8" name="Google Shape;868;g20f7cb3587c_0_22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41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0f7cb3587c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UN 2030 agenda for sustainable development, teachers have been given the responsibility to ensure that school children and students acquire the knowledge necessary to ensure sustainable development. As a result of these new guidelines, a cooperation between Karlstad University and Umeå University in Sweden, Astra in Denmark, and the Norwegian Center for Science Education has been initiated. </a:t>
            </a:r>
            <a:endParaRPr/>
          </a:p>
          <a:p>
            <a:pPr marL="0" lvl="0" indent="0" algn="l" rtl="0">
              <a:spcBef>
                <a:spcPts val="0"/>
              </a:spcBef>
              <a:spcAft>
                <a:spcPts val="0"/>
              </a:spcAft>
              <a:buNone/>
            </a:pPr>
            <a:endParaRPr/>
          </a:p>
          <a:p>
            <a:pPr marL="0" lvl="0" indent="0" algn="l" rtl="0">
              <a:spcBef>
                <a:spcPts val="0"/>
              </a:spcBef>
              <a:spcAft>
                <a:spcPts val="0"/>
              </a:spcAft>
              <a:buNone/>
            </a:pPr>
            <a:r>
              <a:rPr lang="en"/>
              <a:t>(Pause: 1)</a:t>
            </a:r>
            <a:endParaRPr/>
          </a:p>
          <a:p>
            <a:pPr marL="0" lvl="0" indent="0" algn="l" rtl="0">
              <a:spcBef>
                <a:spcPts val="0"/>
              </a:spcBef>
              <a:spcAft>
                <a:spcPts val="0"/>
              </a:spcAft>
              <a:buNone/>
            </a:pPr>
            <a:endParaRPr/>
          </a:p>
          <a:p>
            <a:pPr marL="0" lvl="0" indent="0" algn="l" rtl="0">
              <a:spcBef>
                <a:spcPts val="0"/>
              </a:spcBef>
              <a:spcAft>
                <a:spcPts val="0"/>
              </a:spcAft>
              <a:buNone/>
            </a:pPr>
            <a:r>
              <a:rPr lang="en"/>
              <a:t>The goal is to design a nordic model to increase nordic teachers' competence for teaching sustainable development by implementing a teaching plan for sustainable development. The model is based on the didactic offer in the Sustainable Backpack, as well as experience and research from Denmark and Sweden. The teaching and projects are developed over three years, with the objective of establishing sustainable and practical programmes for the schools.</a:t>
            </a:r>
            <a:endParaRPr/>
          </a:p>
        </p:txBody>
      </p:sp>
      <p:sp>
        <p:nvSpPr>
          <p:cNvPr id="315" name="Google Shape;315;g20f7cb3587c_0_7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387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0f7cb3587c_0_2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3" name="Google Shape;883;g20f7cb3587c_0_22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010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0f7cb3587c_0_2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8" name="Google Shape;898;g20f7cb3587c_0_23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146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f7cb3587c_0_2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project included school subjects such as Natural Sciences, Social Sciences, Maths, Physical Education, Norwegian. It was implemented by 7 to 9 graders and took place in the classroom, the school labs and in the </a:t>
            </a:r>
            <a:r>
              <a:rPr lang="en" sz="1300">
                <a:solidFill>
                  <a:srgbClr val="012C56"/>
                </a:solidFill>
                <a:latin typeface="Archivo"/>
                <a:ea typeface="Archivo"/>
                <a:cs typeface="Archivo"/>
                <a:sym typeface="Archivo"/>
              </a:rPr>
              <a:t>Lund/Erikstadfjæra area. </a:t>
            </a:r>
            <a:endParaRPr sz="1300">
              <a:solidFill>
                <a:srgbClr val="012C56"/>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1300">
                <a:solidFill>
                  <a:srgbClr val="012C56"/>
                </a:solidFill>
                <a:latin typeface="Archivo"/>
                <a:ea typeface="Archivo"/>
                <a:cs typeface="Archivo"/>
                <a:sym typeface="Archivo"/>
              </a:rPr>
              <a:t>This project was supported by several organisations such as Statskog Fauske, Norges naturvernforbund-Nordland, Forum for natur og friluftsliv, Norges jeger- og Fiskerforbund-Nordland.</a:t>
            </a:r>
            <a:endParaRPr sz="1300">
              <a:solidFill>
                <a:srgbClr val="012C56"/>
              </a:solidFill>
              <a:latin typeface="Archivo"/>
              <a:ea typeface="Archivo"/>
              <a:cs typeface="Archivo"/>
              <a:sym typeface="Archivo"/>
            </a:endParaRPr>
          </a:p>
        </p:txBody>
      </p:sp>
      <p:sp>
        <p:nvSpPr>
          <p:cNvPr id="907" name="Google Shape;907;g20f7cb3587c_0_23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323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0f7cb3587c_0_2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project included school subjects such as Natural Sciences, Social Sciences, Maths, Physical Education, Norwegian. It was implemented by 7 to 9 graders and took place in the classroom, the school labs and in the </a:t>
            </a:r>
            <a:r>
              <a:rPr lang="en" sz="1300">
                <a:solidFill>
                  <a:srgbClr val="012C56"/>
                </a:solidFill>
                <a:latin typeface="Archivo"/>
                <a:ea typeface="Archivo"/>
                <a:cs typeface="Archivo"/>
                <a:sym typeface="Archivo"/>
              </a:rPr>
              <a:t>Lund/Erikstadfjæra area. </a:t>
            </a:r>
            <a:endParaRPr sz="1300">
              <a:solidFill>
                <a:srgbClr val="012C56"/>
              </a:solidFill>
              <a:latin typeface="Archivo"/>
              <a:ea typeface="Archivo"/>
              <a:cs typeface="Archivo"/>
              <a:sym typeface="Archivo"/>
            </a:endParaRPr>
          </a:p>
          <a:p>
            <a:pPr marL="0" lvl="0" indent="0" algn="l" rtl="0">
              <a:lnSpc>
                <a:spcPct val="115000"/>
              </a:lnSpc>
              <a:spcBef>
                <a:spcPts val="0"/>
              </a:spcBef>
              <a:spcAft>
                <a:spcPts val="0"/>
              </a:spcAft>
              <a:buClr>
                <a:schemeClr val="dk1"/>
              </a:buClr>
              <a:buSzPts val="1100"/>
              <a:buFont typeface="Arial"/>
              <a:buNone/>
            </a:pPr>
            <a:r>
              <a:rPr lang="en" sz="1300">
                <a:solidFill>
                  <a:srgbClr val="012C56"/>
                </a:solidFill>
                <a:latin typeface="Archivo"/>
                <a:ea typeface="Archivo"/>
                <a:cs typeface="Archivo"/>
                <a:sym typeface="Archivo"/>
              </a:rPr>
              <a:t>This project was supported by several organisations such as Statskog Fauske, Norges naturvernforbund-Nordland, Forum for natur og friluftsliv, Norges jeger- og Fiskerforbund-Nordland.</a:t>
            </a:r>
            <a:endParaRPr sz="1300">
              <a:solidFill>
                <a:srgbClr val="012C56"/>
              </a:solidFill>
              <a:latin typeface="Archivo"/>
              <a:ea typeface="Archivo"/>
              <a:cs typeface="Archivo"/>
              <a:sym typeface="Archivo"/>
            </a:endParaRPr>
          </a:p>
        </p:txBody>
      </p:sp>
      <p:sp>
        <p:nvSpPr>
          <p:cNvPr id="923" name="Google Shape;923;g20f7cb3587c_0_24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76529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0f7cb3587c_0_2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7" name="Google Shape;937;g20f7cb3587c_0_24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0279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0f7cb3587c_0_2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946" name="Google Shape;946;g20f7cb3587c_0_29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828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0f7cb3587c_0_2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960" name="Google Shape;960;g20f7cb3587c_0_29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699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0f7cb3587c_0_2479:notes"/>
          <p:cNvSpPr txBox="1">
            <a:spLocks noGrp="1"/>
          </p:cNvSpPr>
          <p:nvPr>
            <p:ph type="body" idx="1"/>
          </p:nvPr>
        </p:nvSpPr>
        <p:spPr>
          <a:xfrm>
            <a:off x="685800" y="4400989"/>
            <a:ext cx="5486400" cy="360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a:latin typeface="Arial"/>
                <a:ea typeface="Arial"/>
                <a:cs typeface="Arial"/>
                <a:sym typeface="Arial"/>
              </a:rPr>
              <a:t>The most comprehensive and interesting aspect of Dyrk Framtida is their website and the variety of resources they provide on it. Their website is built in a simple manner with 4 main links. </a:t>
            </a:r>
            <a:endParaRPr>
              <a:latin typeface="Arial"/>
              <a:ea typeface="Arial"/>
              <a:cs typeface="Arial"/>
              <a:sym typeface="Arial"/>
            </a:endParaRPr>
          </a:p>
          <a:p>
            <a:pPr marL="457200" lvl="0" indent="-298450" algn="l" rtl="0">
              <a:lnSpc>
                <a:spcPct val="150000"/>
              </a:lnSpc>
              <a:spcBef>
                <a:spcPts val="0"/>
              </a:spcBef>
              <a:spcAft>
                <a:spcPts val="0"/>
              </a:spcAft>
              <a:buClr>
                <a:schemeClr val="dk1"/>
              </a:buClr>
              <a:buSzPts val="1100"/>
              <a:buChar char="-"/>
            </a:pPr>
            <a:r>
              <a:rPr lang="en">
                <a:latin typeface="Arial"/>
                <a:ea typeface="Arial"/>
                <a:cs typeface="Arial"/>
                <a:sym typeface="Arial"/>
              </a:rPr>
              <a:t>The first leads to a resource which </a:t>
            </a:r>
            <a:r>
              <a:rPr lang="en" b="1">
                <a:latin typeface="Arial"/>
                <a:ea typeface="Arial"/>
                <a:cs typeface="Arial"/>
                <a:sym typeface="Arial"/>
              </a:rPr>
              <a:t>explains the steps to create a school garden</a:t>
            </a:r>
            <a:r>
              <a:rPr lang="en">
                <a:latin typeface="Arial"/>
                <a:ea typeface="Arial"/>
                <a:cs typeface="Arial"/>
                <a:sym typeface="Arial"/>
              </a:rPr>
              <a:t>. This includes a checklist for organisation and establishment, how to divide responsibility and put aside the time to create the school garden, how to involve the local community along with a recommendation for actors to involve ranging from family to local businesses, what to do over the summer vacation, and how to finance the project. The final page includes where to apply for support and what costs money in the creation of a school garden. </a:t>
            </a:r>
            <a:endParaRPr>
              <a:latin typeface="Arial"/>
              <a:ea typeface="Arial"/>
              <a:cs typeface="Arial"/>
              <a:sym typeface="Arial"/>
            </a:endParaRPr>
          </a:p>
          <a:p>
            <a:pPr marL="457200" lvl="0" indent="-298450" algn="l" rtl="0">
              <a:lnSpc>
                <a:spcPct val="150000"/>
              </a:lnSpc>
              <a:spcBef>
                <a:spcPts val="0"/>
              </a:spcBef>
              <a:spcAft>
                <a:spcPts val="0"/>
              </a:spcAft>
              <a:buClr>
                <a:schemeClr val="dk1"/>
              </a:buClr>
              <a:buSzPts val="1100"/>
              <a:buChar char="-"/>
            </a:pPr>
            <a:r>
              <a:rPr lang="en">
                <a:latin typeface="Arial"/>
                <a:ea typeface="Arial"/>
                <a:cs typeface="Arial"/>
                <a:sym typeface="Arial"/>
              </a:rPr>
              <a:t>The second link leads to </a:t>
            </a:r>
            <a:r>
              <a:rPr lang="en" b="1">
                <a:latin typeface="Arial"/>
                <a:ea typeface="Arial"/>
                <a:cs typeface="Arial"/>
                <a:sym typeface="Arial"/>
              </a:rPr>
              <a:t>a resource library of ideas, activities, resources and tools</a:t>
            </a:r>
            <a:r>
              <a:rPr lang="en">
                <a:latin typeface="Arial"/>
                <a:ea typeface="Arial"/>
                <a:cs typeface="Arial"/>
                <a:sym typeface="Arial"/>
              </a:rPr>
              <a:t> that can help in the establishment and day-to-day running of a school garden. The library contains information like how to collect and dry seeds, an introduction to ecological farming, a to-do list for sustainable school gardens, tools and a variety of projects with detailed descriptions. As part of this initiative, Dyrk framtida seeks to expand the library and has included an encouragement to send in any projects that school gardens have begun. </a:t>
            </a:r>
            <a:endParaRPr>
              <a:latin typeface="Arial"/>
              <a:ea typeface="Arial"/>
              <a:cs typeface="Arial"/>
              <a:sym typeface="Arial"/>
            </a:endParaRPr>
          </a:p>
          <a:p>
            <a:pPr marL="457200" lvl="0" indent="-298450" algn="l" rtl="0">
              <a:lnSpc>
                <a:spcPct val="150000"/>
              </a:lnSpc>
              <a:spcBef>
                <a:spcPts val="0"/>
              </a:spcBef>
              <a:spcAft>
                <a:spcPts val="0"/>
              </a:spcAft>
              <a:buClr>
                <a:schemeClr val="dk1"/>
              </a:buClr>
              <a:buSzPts val="1100"/>
              <a:buChar char="-"/>
            </a:pPr>
            <a:r>
              <a:rPr lang="en">
                <a:latin typeface="Arial"/>
                <a:ea typeface="Arial"/>
                <a:cs typeface="Arial"/>
                <a:sym typeface="Arial"/>
              </a:rPr>
              <a:t>The third link leads to an </a:t>
            </a:r>
            <a:r>
              <a:rPr lang="en" b="1">
                <a:latin typeface="Arial"/>
                <a:ea typeface="Arial"/>
                <a:cs typeface="Arial"/>
                <a:sym typeface="Arial"/>
              </a:rPr>
              <a:t>overview of school gardens in Norway</a:t>
            </a:r>
            <a:r>
              <a:rPr lang="en">
                <a:latin typeface="Arial"/>
                <a:ea typeface="Arial"/>
                <a:cs typeface="Arial"/>
                <a:sym typeface="Arial"/>
              </a:rPr>
              <a:t>. This overview is volunteer based and seeks to create a simple library of school gardens with name, description, location and contact information. To be included in this database the schools have to fill out a simple form and will then be included in the database after confirmation from Dyrk Framtida. </a:t>
            </a:r>
            <a:endParaRPr>
              <a:latin typeface="Arial"/>
              <a:ea typeface="Arial"/>
              <a:cs typeface="Arial"/>
              <a:sym typeface="Arial"/>
            </a:endParaRPr>
          </a:p>
          <a:p>
            <a:pPr marL="457200" lvl="0" indent="-298450" algn="l" rtl="0">
              <a:lnSpc>
                <a:spcPct val="150000"/>
              </a:lnSpc>
              <a:spcBef>
                <a:spcPts val="0"/>
              </a:spcBef>
              <a:spcAft>
                <a:spcPts val="0"/>
              </a:spcAft>
              <a:buClr>
                <a:schemeClr val="dk1"/>
              </a:buClr>
              <a:buSzPts val="1100"/>
              <a:buChar char="-"/>
            </a:pPr>
            <a:r>
              <a:rPr lang="en">
                <a:latin typeface="Arial"/>
                <a:ea typeface="Arial"/>
                <a:cs typeface="Arial"/>
                <a:sym typeface="Arial"/>
              </a:rPr>
              <a:t>The final link is </a:t>
            </a:r>
            <a:r>
              <a:rPr lang="en" b="1">
                <a:latin typeface="Arial"/>
                <a:ea typeface="Arial"/>
                <a:cs typeface="Arial"/>
                <a:sym typeface="Arial"/>
              </a:rPr>
              <a:t>a cultivation guide</a:t>
            </a:r>
            <a:r>
              <a:rPr lang="en">
                <a:latin typeface="Arial"/>
                <a:ea typeface="Arial"/>
                <a:cs typeface="Arial"/>
                <a:sym typeface="Arial"/>
              </a:rPr>
              <a:t>. Seeking to be completed by the spring of 2022, it currently includes over 25 vegetables, berries and fruit. The guide provides thorough descriptions of how and when to sow, grow and harvest them, how much water they need and what kind of fertiliser is good. Finally they add some useful tips to help the growth of the plants. Like the rest of Dyrk Framtida’s resources, this seeks to be an ever-expanding source of knowledge.</a:t>
            </a:r>
            <a:endParaRPr>
              <a:latin typeface="Arial"/>
              <a:ea typeface="Arial"/>
              <a:cs typeface="Arial"/>
              <a:sym typeface="Arial"/>
            </a:endParaRPr>
          </a:p>
          <a:p>
            <a:pPr marL="0" lvl="0" indent="0" algn="l" rtl="0">
              <a:spcBef>
                <a:spcPts val="0"/>
              </a:spcBef>
              <a:spcAft>
                <a:spcPts val="0"/>
              </a:spcAft>
              <a:buNone/>
            </a:pPr>
            <a:endParaRPr/>
          </a:p>
        </p:txBody>
      </p:sp>
      <p:sp>
        <p:nvSpPr>
          <p:cNvPr id="973" name="Google Shape;973;g20f7cb3587c_0_2479:notes"/>
          <p:cNvSpPr>
            <a:spLocks noGrp="1" noRot="1" noChangeAspect="1"/>
          </p:cNvSpPr>
          <p:nvPr>
            <p:ph type="sldImg" idx="2"/>
          </p:nvPr>
        </p:nvSpPr>
        <p:spPr>
          <a:xfrm>
            <a:off x="423017" y="1143000"/>
            <a:ext cx="6012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4488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0f7cb3587c_0_2492:notes"/>
          <p:cNvSpPr txBox="1">
            <a:spLocks noGrp="1"/>
          </p:cNvSpPr>
          <p:nvPr>
            <p:ph type="body" idx="1"/>
          </p:nvPr>
        </p:nvSpPr>
        <p:spPr>
          <a:xfrm>
            <a:off x="685800" y="4400989"/>
            <a:ext cx="5486400" cy="3600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latin typeface="Arial"/>
                <a:ea typeface="Arial"/>
                <a:cs typeface="Arial"/>
                <a:sym typeface="Arial"/>
              </a:rPr>
              <a:t>The most comprehensive and interesting aspect of Dyrk Framtida is their website and the variety of resources they provide on it. Their website is built in a simple manner with 4 main links. </a:t>
            </a:r>
            <a:endParaRPr>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a:latin typeface="Arial"/>
                <a:ea typeface="Arial"/>
                <a:cs typeface="Arial"/>
                <a:sym typeface="Arial"/>
              </a:rPr>
              <a:t>The first leads to a resource which </a:t>
            </a:r>
            <a:r>
              <a:rPr lang="en" b="1">
                <a:latin typeface="Arial"/>
                <a:ea typeface="Arial"/>
                <a:cs typeface="Arial"/>
                <a:sym typeface="Arial"/>
              </a:rPr>
              <a:t>explains the steps to create a school garden</a:t>
            </a:r>
            <a:r>
              <a:rPr lang="en">
                <a:latin typeface="Arial"/>
                <a:ea typeface="Arial"/>
                <a:cs typeface="Arial"/>
                <a:sym typeface="Arial"/>
              </a:rPr>
              <a:t>. This includes a checklist for organisation and establishment, how to divide responsibility and put aside the time to create the school garden, how to involve the local community along with a recommendation for actors to involve ranging from family to local businesses, what to do over the summer vacation, and how to finance the project. The final page includes where to apply for support and what costs money in the creation of a school garden. </a:t>
            </a:r>
            <a:endParaRPr>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a:latin typeface="Arial"/>
                <a:ea typeface="Arial"/>
                <a:cs typeface="Arial"/>
                <a:sym typeface="Arial"/>
              </a:rPr>
              <a:t>The second link leads to </a:t>
            </a:r>
            <a:r>
              <a:rPr lang="en" b="1">
                <a:latin typeface="Arial"/>
                <a:ea typeface="Arial"/>
                <a:cs typeface="Arial"/>
                <a:sym typeface="Arial"/>
              </a:rPr>
              <a:t>a resource library of ideas, activities, resources and tools</a:t>
            </a:r>
            <a:r>
              <a:rPr lang="en">
                <a:latin typeface="Arial"/>
                <a:ea typeface="Arial"/>
                <a:cs typeface="Arial"/>
                <a:sym typeface="Arial"/>
              </a:rPr>
              <a:t> that can help in the establishment and day-to-day running of a school garden. The library contains information like how to collect and dry seeds, an introduction to ecological farming, a to-do list for sustainable school gardens, tools and a variety of projects with detailed descriptions. As part of this initiative, Dyrk framtida seeks to expand the library and has included an encouragement to send in any projects that school gardens have begun. </a:t>
            </a:r>
            <a:endParaRPr>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a:latin typeface="Arial"/>
                <a:ea typeface="Arial"/>
                <a:cs typeface="Arial"/>
                <a:sym typeface="Arial"/>
              </a:rPr>
              <a:t>The third link leads to an </a:t>
            </a:r>
            <a:r>
              <a:rPr lang="en" b="1">
                <a:latin typeface="Arial"/>
                <a:ea typeface="Arial"/>
                <a:cs typeface="Arial"/>
                <a:sym typeface="Arial"/>
              </a:rPr>
              <a:t>overview of school gardens in Norway</a:t>
            </a:r>
            <a:r>
              <a:rPr lang="en">
                <a:latin typeface="Arial"/>
                <a:ea typeface="Arial"/>
                <a:cs typeface="Arial"/>
                <a:sym typeface="Arial"/>
              </a:rPr>
              <a:t>. This overview is volunteer based and seeks to create a simple library of school gardens with name, description, location and contact information. To be included in this database the schools have to fill out a simple form and will then be included in the database after confirmation from Dyrk Framtida. </a:t>
            </a:r>
            <a:endParaRPr>
              <a:latin typeface="Arial"/>
              <a:ea typeface="Arial"/>
              <a:cs typeface="Arial"/>
              <a:sym typeface="Arial"/>
            </a:endParaRPr>
          </a:p>
          <a:p>
            <a:pPr marL="457200" lvl="0" indent="-298450" algn="l" rtl="0">
              <a:lnSpc>
                <a:spcPct val="150000"/>
              </a:lnSpc>
              <a:spcBef>
                <a:spcPts val="0"/>
              </a:spcBef>
              <a:spcAft>
                <a:spcPts val="0"/>
              </a:spcAft>
              <a:buSzPts val="1100"/>
              <a:buChar char="-"/>
            </a:pPr>
            <a:r>
              <a:rPr lang="en">
                <a:latin typeface="Arial"/>
                <a:ea typeface="Arial"/>
                <a:cs typeface="Arial"/>
                <a:sym typeface="Arial"/>
              </a:rPr>
              <a:t>The final link is </a:t>
            </a:r>
            <a:r>
              <a:rPr lang="en" b="1">
                <a:latin typeface="Arial"/>
                <a:ea typeface="Arial"/>
                <a:cs typeface="Arial"/>
                <a:sym typeface="Arial"/>
              </a:rPr>
              <a:t>a cultivation guide</a:t>
            </a:r>
            <a:r>
              <a:rPr lang="en">
                <a:latin typeface="Arial"/>
                <a:ea typeface="Arial"/>
                <a:cs typeface="Arial"/>
                <a:sym typeface="Arial"/>
              </a:rPr>
              <a:t>. Seeking to be completed by the spring of 2022, it currently includes over 25 vegetables, berries and fruit. The guide provides thorough descriptions of how and when to sow, grow and harvest them, how much water they need and what kind of fertiliser is good. Finally they add some useful tips to help the growth of the plants. Like the rest of Dyrk Framtida’s resources, this seeks to be an ever-expanding source of knowledge.</a:t>
            </a:r>
            <a:endParaRPr>
              <a:latin typeface="Arial"/>
              <a:ea typeface="Arial"/>
              <a:cs typeface="Arial"/>
              <a:sym typeface="Arial"/>
            </a:endParaRPr>
          </a:p>
        </p:txBody>
      </p:sp>
      <p:sp>
        <p:nvSpPr>
          <p:cNvPr id="987" name="Google Shape;987;g20f7cb3587c_0_2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7884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0f7cb3587c_0_25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5" name="Google Shape;995;g20f7cb3587c_0_25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162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0f7cb3587c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Which projects will be implemented is largely up to each school to decide, depending on which subject they want to focus on; what resources are available in the area; and what projects would be relevant for the school. The majority of projects take place in the span of 1st to 4th grade, followed by 5th to 7th grade and 8th to 10th grade. Natural science education hosts the highest number of projects annually, and is closely followed by social sciences and Norwegian classes. </a:t>
            </a:r>
            <a:endParaRPr/>
          </a:p>
          <a:p>
            <a:pPr marL="0" lvl="0" indent="0" algn="l" rtl="0">
              <a:spcBef>
                <a:spcPts val="0"/>
              </a:spcBef>
              <a:spcAft>
                <a:spcPts val="0"/>
              </a:spcAft>
              <a:buNone/>
            </a:pPr>
            <a:endParaRPr/>
          </a:p>
          <a:p>
            <a:pPr marL="0" lvl="0" indent="0" algn="l" rtl="0">
              <a:spcBef>
                <a:spcPts val="0"/>
              </a:spcBef>
              <a:spcAft>
                <a:spcPts val="0"/>
              </a:spcAft>
              <a:buNone/>
            </a:pPr>
            <a:r>
              <a:rPr lang="en"/>
              <a:t>(Pause: 1)</a:t>
            </a:r>
            <a:endParaRPr/>
          </a:p>
          <a:p>
            <a:pPr marL="0" lvl="0" indent="0" algn="l" rtl="0">
              <a:spcBef>
                <a:spcPts val="0"/>
              </a:spcBef>
              <a:spcAft>
                <a:spcPts val="0"/>
              </a:spcAft>
              <a:buNone/>
            </a:pPr>
            <a:endParaRPr/>
          </a:p>
          <a:p>
            <a:pPr marL="0" lvl="0" indent="0" algn="l" rtl="0">
              <a:spcBef>
                <a:spcPts val="0"/>
              </a:spcBef>
              <a:spcAft>
                <a:spcPts val="0"/>
              </a:spcAft>
              <a:buNone/>
            </a:pPr>
            <a:r>
              <a:rPr lang="en"/>
              <a:t>Teachers reported a 70% increase in use of the local environment after implementing the sustainable backpack, and a 40% increase in inquiry-based teaching, and an overall increased knowledge, attitude and skill-set among the students.</a:t>
            </a:r>
            <a:endParaRPr/>
          </a:p>
        </p:txBody>
      </p:sp>
      <p:sp>
        <p:nvSpPr>
          <p:cNvPr id="329" name="Google Shape;329;g20f7cb3587c_0_8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3857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0f7cb3587c_0_2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04" name="Google Shape;1004;g20f7cb3587c_0_25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08963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0f7cb3587c_0_2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17" name="Google Shape;1017;g20f7cb3587c_0_28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119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0f7cb3587c_0_2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30" name="Google Shape;1030;g20f7cb3587c_0_28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00555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0f7cb3587c_0_2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43" name="Google Shape;1043;g20f7cb3587c_0_28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9363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0f7cb3587c_0_26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20f7cb3587c_0_2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731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0f7cb3587c_0_27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2" name="Google Shape;1062;g20f7cb3587c_0_27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0891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0f7cb3587c_0_2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71" name="Google Shape;1071;g20f7cb3587c_0_29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58508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0f7cb3587c_0_2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84" name="Google Shape;1084;g20f7cb3587c_0_29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1096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0f7cb3587c_0_2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097" name="Google Shape;1097;g20f7cb3587c_0_29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667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20f7cb3587c_0_30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0" name="Google Shape;1110;g20f7cb3587c_0_30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230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0f7cb3587c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 project in Håkvik Skole focuses on hydropower.</a:t>
            </a:r>
            <a:endParaRPr/>
          </a:p>
        </p:txBody>
      </p:sp>
      <p:sp>
        <p:nvSpPr>
          <p:cNvPr id="343" name="Google Shape;343;g20f7cb3587c_0_8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1069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20f7cb3587c_0_30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8" name="Google Shape;1118;g20f7cb3587c_0_30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605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0fe0cf71a5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126" name="Google Shape;1126;g20fe0cf71a5_1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3860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0fe0cf71a5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1" name="Google Shape;1141;g20fe0cf71a5_1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78701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20fe0cf71a5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149" name="Google Shape;1149;g20fe0cf71a5_1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71609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20fe0cf71a5_1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2" name="Google Shape;1162;g20fe0cf71a5_1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67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20fe0cf71a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170" name="Google Shape;1170;g20fe0cf71a5_1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795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20fe0cf71a5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3" name="Google Shape;1183;g20fe0cf71a5_1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75730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0fe0cf71a5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191" name="Google Shape;1191;g20fe0cf71a5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281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20fe0cf71a5_1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4" name="Google Shape;1204;g20fe0cf71a5_1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36475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20fe0cf71a5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213" name="Google Shape;1213;g20fe0cf71a5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57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0f7cb3587c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actors in this project include the students from first to seventh grade, with teachers, at Håkvik Skole. However this project description takes base in the sixth grade implementation of the project. Additionally, the school benefitted from external actors such as Nordkraft AS, Ofoten Outdoor-Agency, and the University of Tromsø.</a:t>
            </a:r>
            <a:endParaRPr/>
          </a:p>
        </p:txBody>
      </p:sp>
      <p:sp>
        <p:nvSpPr>
          <p:cNvPr id="352" name="Google Shape;352;g20f7cb3587c_0_9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0904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20fe0cf71a5_1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7" name="Google Shape;1247;g20fe0cf71a5_1_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686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0fe0cf71a5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Kråkerøy school garden was established in 2018 as a part of Fredrikstad municipality’s political goal of establishing access to school gardens for every school child. The project got money from sparebankstiftelsen DNB (a foundation giving money to charity), Fredrikstad municipality’s climate fund and innovation fund and Kråkerøy local community panel.</a:t>
            </a:r>
            <a:endParaRPr/>
          </a:p>
        </p:txBody>
      </p:sp>
      <p:sp>
        <p:nvSpPr>
          <p:cNvPr id="1255" name="Google Shape;1255;g20fe0cf71a5_1_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175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0fe0cf71a5_1_1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20fe0cf71a5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1078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20fe0cf71a5_1_1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20fe0cf71a5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2337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20fe0cf71a5_1_1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20fe0cf71a5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54016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17afeffab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17afeffab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009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0f7cb3587c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project objective was to teach the students about energy production from water both in a theoretical and practical sense. Additional focus included the history, societal benefits, use of resources, and sustainability of hydropower plants.</a:t>
            </a:r>
            <a:endParaRPr/>
          </a:p>
        </p:txBody>
      </p:sp>
      <p:sp>
        <p:nvSpPr>
          <p:cNvPr id="365" name="Google Shape;365;g20f7cb3587c_0_9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45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4500"/>
              <a:buFont typeface="Archiv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lt1"/>
              </a:buClr>
              <a:buSzPts val="1800"/>
              <a:buNone/>
              <a:defRPr sz="1800"/>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2"/>
              </a:buClr>
              <a:buSzPts val="4500"/>
              <a:buFont typeface="Archiv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F0F0F5"/>
              </a:buClr>
              <a:buSzPts val="1800"/>
              <a:buNone/>
              <a:defRPr sz="1800">
                <a:solidFill>
                  <a:srgbClr val="F0F0F5"/>
                </a:solidFill>
              </a:defRPr>
            </a:lvl1pPr>
            <a:lvl2pPr marL="914400" lvl="1" indent="-228600" algn="l" rtl="0">
              <a:lnSpc>
                <a:spcPct val="90000"/>
              </a:lnSpc>
              <a:spcBef>
                <a:spcPts val="400"/>
              </a:spcBef>
              <a:spcAft>
                <a:spcPts val="0"/>
              </a:spcAft>
              <a:buClr>
                <a:srgbClr val="F0F0F5"/>
              </a:buClr>
              <a:buSzPts val="1500"/>
              <a:buNone/>
              <a:defRPr sz="1500">
                <a:solidFill>
                  <a:srgbClr val="F0F0F5"/>
                </a:solidFill>
              </a:defRPr>
            </a:lvl2pPr>
            <a:lvl3pPr marL="1371600" lvl="2" indent="-228600" algn="l" rtl="0">
              <a:lnSpc>
                <a:spcPct val="90000"/>
              </a:lnSpc>
              <a:spcBef>
                <a:spcPts val="400"/>
              </a:spcBef>
              <a:spcAft>
                <a:spcPts val="0"/>
              </a:spcAft>
              <a:buClr>
                <a:srgbClr val="F0F0F5"/>
              </a:buClr>
              <a:buSzPts val="1400"/>
              <a:buNone/>
              <a:defRPr sz="1400">
                <a:solidFill>
                  <a:srgbClr val="F0F0F5"/>
                </a:solidFill>
              </a:defRPr>
            </a:lvl3pPr>
            <a:lvl4pPr marL="1828800" lvl="3" indent="-228600" algn="l" rtl="0">
              <a:lnSpc>
                <a:spcPct val="90000"/>
              </a:lnSpc>
              <a:spcBef>
                <a:spcPts val="400"/>
              </a:spcBef>
              <a:spcAft>
                <a:spcPts val="0"/>
              </a:spcAft>
              <a:buClr>
                <a:srgbClr val="F0F0F5"/>
              </a:buClr>
              <a:buSzPts val="1200"/>
              <a:buNone/>
              <a:defRPr sz="1200">
                <a:solidFill>
                  <a:srgbClr val="F0F0F5"/>
                </a:solidFill>
              </a:defRPr>
            </a:lvl4pPr>
            <a:lvl5pPr marL="2286000" lvl="4" indent="-228600" algn="l" rtl="0">
              <a:lnSpc>
                <a:spcPct val="90000"/>
              </a:lnSpc>
              <a:spcBef>
                <a:spcPts val="400"/>
              </a:spcBef>
              <a:spcAft>
                <a:spcPts val="0"/>
              </a:spcAft>
              <a:buClr>
                <a:srgbClr val="F0F0F5"/>
              </a:buClr>
              <a:buSzPts val="1200"/>
              <a:buNone/>
              <a:defRPr sz="1200">
                <a:solidFill>
                  <a:srgbClr val="F0F0F5"/>
                </a:solidFill>
              </a:defRPr>
            </a:lvl5pPr>
            <a:lvl6pPr marL="2743200" lvl="5" indent="-228600" algn="l" rtl="0">
              <a:lnSpc>
                <a:spcPct val="90000"/>
              </a:lnSpc>
              <a:spcBef>
                <a:spcPts val="400"/>
              </a:spcBef>
              <a:spcAft>
                <a:spcPts val="0"/>
              </a:spcAft>
              <a:buClr>
                <a:srgbClr val="F0F0F5"/>
              </a:buClr>
              <a:buSzPts val="1200"/>
              <a:buNone/>
              <a:defRPr sz="1200">
                <a:solidFill>
                  <a:srgbClr val="F0F0F5"/>
                </a:solidFill>
              </a:defRPr>
            </a:lvl6pPr>
            <a:lvl7pPr marL="3200400" lvl="6" indent="-228600" algn="l" rtl="0">
              <a:lnSpc>
                <a:spcPct val="90000"/>
              </a:lnSpc>
              <a:spcBef>
                <a:spcPts val="400"/>
              </a:spcBef>
              <a:spcAft>
                <a:spcPts val="0"/>
              </a:spcAft>
              <a:buClr>
                <a:srgbClr val="F0F0F5"/>
              </a:buClr>
              <a:buSzPts val="1200"/>
              <a:buNone/>
              <a:defRPr sz="1200">
                <a:solidFill>
                  <a:srgbClr val="F0F0F5"/>
                </a:solidFill>
              </a:defRPr>
            </a:lvl7pPr>
            <a:lvl8pPr marL="3657600" lvl="7" indent="-228600" algn="l" rtl="0">
              <a:lnSpc>
                <a:spcPct val="90000"/>
              </a:lnSpc>
              <a:spcBef>
                <a:spcPts val="400"/>
              </a:spcBef>
              <a:spcAft>
                <a:spcPts val="0"/>
              </a:spcAft>
              <a:buClr>
                <a:srgbClr val="F0F0F5"/>
              </a:buClr>
              <a:buSzPts val="1200"/>
              <a:buNone/>
              <a:defRPr sz="1200">
                <a:solidFill>
                  <a:srgbClr val="F0F0F5"/>
                </a:solidFill>
              </a:defRPr>
            </a:lvl8pPr>
            <a:lvl9pPr marL="4114800" lvl="8" indent="-228600" algn="l" rtl="0">
              <a:lnSpc>
                <a:spcPct val="90000"/>
              </a:lnSpc>
              <a:spcBef>
                <a:spcPts val="400"/>
              </a:spcBef>
              <a:spcAft>
                <a:spcPts val="0"/>
              </a:spcAft>
              <a:buClr>
                <a:srgbClr val="F0F0F5"/>
              </a:buClr>
              <a:buSzPts val="1200"/>
              <a:buNone/>
              <a:defRPr sz="1200">
                <a:solidFill>
                  <a:srgbClr val="F0F0F5"/>
                </a:solidFill>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77" name="Google Shape;77;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84" name="Google Shape;84;p1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5" name="Google Shape;85;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86" name="Google Shape;86;p1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7" name="Google Shape;87;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2"/>
              </a:buClr>
              <a:buSzPts val="2400"/>
              <a:buFont typeface="Archiv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lt1"/>
              </a:buClr>
              <a:buSzPts val="2400"/>
              <a:buChar char="•"/>
              <a:defRPr sz="2400"/>
            </a:lvl1pPr>
            <a:lvl2pPr marL="914400" lvl="1" indent="-361950" algn="l" rtl="0">
              <a:lnSpc>
                <a:spcPct val="90000"/>
              </a:lnSpc>
              <a:spcBef>
                <a:spcPts val="400"/>
              </a:spcBef>
              <a:spcAft>
                <a:spcPts val="0"/>
              </a:spcAft>
              <a:buClr>
                <a:schemeClr val="lt1"/>
              </a:buClr>
              <a:buSzPts val="2100"/>
              <a:buChar char="•"/>
              <a:defRPr sz="2100"/>
            </a:lvl2pPr>
            <a:lvl3pPr marL="1371600" lvl="2" indent="-342900" algn="l" rtl="0">
              <a:lnSpc>
                <a:spcPct val="90000"/>
              </a:lnSpc>
              <a:spcBef>
                <a:spcPts val="400"/>
              </a:spcBef>
              <a:spcAft>
                <a:spcPts val="0"/>
              </a:spcAft>
              <a:buClr>
                <a:schemeClr val="lt1"/>
              </a:buClr>
              <a:buSzPts val="1800"/>
              <a:buChar char="•"/>
              <a:defRPr sz="1800"/>
            </a:lvl3pPr>
            <a:lvl4pPr marL="1828800" lvl="3" indent="-323850" algn="l" rtl="0">
              <a:lnSpc>
                <a:spcPct val="90000"/>
              </a:lnSpc>
              <a:spcBef>
                <a:spcPts val="400"/>
              </a:spcBef>
              <a:spcAft>
                <a:spcPts val="0"/>
              </a:spcAft>
              <a:buClr>
                <a:schemeClr val="lt1"/>
              </a:buClr>
              <a:buSzPts val="1500"/>
              <a:buChar char="•"/>
              <a:defRPr sz="1500"/>
            </a:lvl4pPr>
            <a:lvl5pPr marL="2286000" lvl="4" indent="-323850" algn="l" rtl="0">
              <a:lnSpc>
                <a:spcPct val="90000"/>
              </a:lnSpc>
              <a:spcBef>
                <a:spcPts val="400"/>
              </a:spcBef>
              <a:spcAft>
                <a:spcPts val="0"/>
              </a:spcAft>
              <a:buClr>
                <a:schemeClr val="lt1"/>
              </a:buClr>
              <a:buSzPts val="1500"/>
              <a:buChar char="•"/>
              <a:defRPr sz="1500"/>
            </a:lvl5pPr>
            <a:lvl6pPr marL="2743200" lvl="5" indent="-323850" algn="l" rtl="0">
              <a:lnSpc>
                <a:spcPct val="90000"/>
              </a:lnSpc>
              <a:spcBef>
                <a:spcPts val="400"/>
              </a:spcBef>
              <a:spcAft>
                <a:spcPts val="0"/>
              </a:spcAft>
              <a:buClr>
                <a:schemeClr val="lt1"/>
              </a:buClr>
              <a:buSzPts val="1500"/>
              <a:buChar char="•"/>
              <a:defRPr sz="1500"/>
            </a:lvl6pPr>
            <a:lvl7pPr marL="3200400" lvl="6" indent="-323850" algn="l" rtl="0">
              <a:lnSpc>
                <a:spcPct val="90000"/>
              </a:lnSpc>
              <a:spcBef>
                <a:spcPts val="400"/>
              </a:spcBef>
              <a:spcAft>
                <a:spcPts val="0"/>
              </a:spcAft>
              <a:buClr>
                <a:schemeClr val="lt1"/>
              </a:buClr>
              <a:buSzPts val="1500"/>
              <a:buChar char="•"/>
              <a:defRPr sz="1500"/>
            </a:lvl7pPr>
            <a:lvl8pPr marL="3657600" lvl="7" indent="-323850" algn="l" rtl="0">
              <a:lnSpc>
                <a:spcPct val="90000"/>
              </a:lnSpc>
              <a:spcBef>
                <a:spcPts val="400"/>
              </a:spcBef>
              <a:spcAft>
                <a:spcPts val="0"/>
              </a:spcAft>
              <a:buClr>
                <a:schemeClr val="lt1"/>
              </a:buClr>
              <a:buSzPts val="1500"/>
              <a:buChar char="•"/>
              <a:defRPr sz="1500"/>
            </a:lvl8pPr>
            <a:lvl9pPr marL="4114800" lvl="8" indent="-323850" algn="l" rtl="0">
              <a:lnSpc>
                <a:spcPct val="90000"/>
              </a:lnSpc>
              <a:spcBef>
                <a:spcPts val="400"/>
              </a:spcBef>
              <a:spcAft>
                <a:spcPts val="0"/>
              </a:spcAft>
              <a:buClr>
                <a:schemeClr val="lt1"/>
              </a:buClr>
              <a:buSzPts val="1500"/>
              <a:buChar char="•"/>
              <a:defRPr sz="1500"/>
            </a:lvl9pPr>
          </a:lstStyle>
          <a:p>
            <a:endParaRPr/>
          </a:p>
        </p:txBody>
      </p:sp>
      <p:sp>
        <p:nvSpPr>
          <p:cNvPr id="102" name="Google Shape;102;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2"/>
              </a:buClr>
              <a:buSzPts val="2400"/>
              <a:buFont typeface="Archiv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sp>
      <p:sp>
        <p:nvSpPr>
          <p:cNvPr id="109" name="Google Shape;109;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Układ niestandardowy">
  <p:cSld name="3_Układ niestandardowy">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2326354" y="2331922"/>
            <a:ext cx="4491293" cy="391014"/>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2581C4"/>
              </a:buClr>
              <a:buSzPts val="3600"/>
              <a:buFont typeface="Arial Black"/>
              <a:buNone/>
              <a:defRPr sz="2700">
                <a:solidFill>
                  <a:srgbClr val="2581C4"/>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9"/>
          <p:cNvPicPr preferRelativeResize="0"/>
          <p:nvPr/>
        </p:nvPicPr>
        <p:blipFill rotWithShape="1">
          <a:blip r:embed="rId2">
            <a:alphaModFix/>
          </a:blip>
          <a:srcRect/>
          <a:stretch/>
        </p:blipFill>
        <p:spPr>
          <a:xfrm>
            <a:off x="7137445" y="496491"/>
            <a:ext cx="1513553" cy="441140"/>
          </a:xfrm>
          <a:prstGeom prst="rect">
            <a:avLst/>
          </a:prstGeom>
          <a:noFill/>
          <a:ln>
            <a:noFill/>
          </a:ln>
        </p:spPr>
      </p:pic>
      <p:pic>
        <p:nvPicPr>
          <p:cNvPr id="27" name="Google Shape;27;p9"/>
          <p:cNvPicPr preferRelativeResize="0"/>
          <p:nvPr/>
        </p:nvPicPr>
        <p:blipFill rotWithShape="1">
          <a:blip r:embed="rId3">
            <a:alphaModFix/>
          </a:blip>
          <a:srcRect/>
          <a:stretch/>
        </p:blipFill>
        <p:spPr>
          <a:xfrm>
            <a:off x="7386746" y="1751512"/>
            <a:ext cx="1757254" cy="971423"/>
          </a:xfrm>
          <a:prstGeom prst="rect">
            <a:avLst/>
          </a:prstGeom>
          <a:noFill/>
          <a:ln>
            <a:noFill/>
          </a:ln>
        </p:spPr>
      </p:pic>
      <p:pic>
        <p:nvPicPr>
          <p:cNvPr id="28" name="Google Shape;28;p9"/>
          <p:cNvPicPr preferRelativeResize="0"/>
          <p:nvPr/>
        </p:nvPicPr>
        <p:blipFill rotWithShape="1">
          <a:blip r:embed="rId4">
            <a:alphaModFix/>
          </a:blip>
          <a:srcRect/>
          <a:stretch/>
        </p:blipFill>
        <p:spPr>
          <a:xfrm>
            <a:off x="7936342" y="3722167"/>
            <a:ext cx="1257932" cy="1421333"/>
          </a:xfrm>
          <a:prstGeom prst="rect">
            <a:avLst/>
          </a:prstGeom>
          <a:noFill/>
          <a:ln>
            <a:noFill/>
          </a:ln>
        </p:spPr>
      </p:pic>
      <p:pic>
        <p:nvPicPr>
          <p:cNvPr id="29" name="Google Shape;29;p9"/>
          <p:cNvPicPr preferRelativeResize="0"/>
          <p:nvPr/>
        </p:nvPicPr>
        <p:blipFill rotWithShape="1">
          <a:blip r:embed="rId5">
            <a:alphaModFix/>
          </a:blip>
          <a:srcRect/>
          <a:stretch/>
        </p:blipFill>
        <p:spPr>
          <a:xfrm>
            <a:off x="-47115" y="3376649"/>
            <a:ext cx="1563083" cy="1766851"/>
          </a:xfrm>
          <a:prstGeom prst="rect">
            <a:avLst/>
          </a:prstGeom>
          <a:noFill/>
          <a:ln>
            <a:noFill/>
          </a:ln>
        </p:spPr>
      </p:pic>
    </p:spTree>
    <p:extLst>
      <p:ext uri="{BB962C8B-B14F-4D97-AF65-F5344CB8AC3E}">
        <p14:creationId xmlns:p14="http://schemas.microsoft.com/office/powerpoint/2010/main" val="3463560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4500"/>
              <a:buFont typeface="Archivo"/>
              <a:buNone/>
              <a:defRPr sz="45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lt1"/>
              </a:buClr>
              <a:buSzPts val="1800"/>
              <a:buNone/>
              <a:defRPr sz="1800"/>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134" name="Google Shape;1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40" name="Google Shape;140;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2" name="Google Shape;142;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2"/>
              </a:buClr>
              <a:buSzPts val="4500"/>
              <a:buFont typeface="Archivo"/>
              <a:buNone/>
              <a:defRPr sz="45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F0F0F5"/>
              </a:buClr>
              <a:buSzPts val="1800"/>
              <a:buNone/>
              <a:defRPr sz="1800">
                <a:solidFill>
                  <a:srgbClr val="F0F0F5"/>
                </a:solidFill>
              </a:defRPr>
            </a:lvl1pPr>
            <a:lvl2pPr marL="914400" lvl="1" indent="-228600" algn="l" rtl="0">
              <a:lnSpc>
                <a:spcPct val="90000"/>
              </a:lnSpc>
              <a:spcBef>
                <a:spcPts val="400"/>
              </a:spcBef>
              <a:spcAft>
                <a:spcPts val="0"/>
              </a:spcAft>
              <a:buClr>
                <a:srgbClr val="F0F0F5"/>
              </a:buClr>
              <a:buSzPts val="1500"/>
              <a:buNone/>
              <a:defRPr sz="1500">
                <a:solidFill>
                  <a:srgbClr val="F0F0F5"/>
                </a:solidFill>
              </a:defRPr>
            </a:lvl2pPr>
            <a:lvl3pPr marL="1371600" lvl="2" indent="-228600" algn="l" rtl="0">
              <a:lnSpc>
                <a:spcPct val="90000"/>
              </a:lnSpc>
              <a:spcBef>
                <a:spcPts val="400"/>
              </a:spcBef>
              <a:spcAft>
                <a:spcPts val="0"/>
              </a:spcAft>
              <a:buClr>
                <a:srgbClr val="F0F0F5"/>
              </a:buClr>
              <a:buSzPts val="1400"/>
              <a:buNone/>
              <a:defRPr sz="1400">
                <a:solidFill>
                  <a:srgbClr val="F0F0F5"/>
                </a:solidFill>
              </a:defRPr>
            </a:lvl3pPr>
            <a:lvl4pPr marL="1828800" lvl="3" indent="-228600" algn="l" rtl="0">
              <a:lnSpc>
                <a:spcPct val="90000"/>
              </a:lnSpc>
              <a:spcBef>
                <a:spcPts val="400"/>
              </a:spcBef>
              <a:spcAft>
                <a:spcPts val="0"/>
              </a:spcAft>
              <a:buClr>
                <a:srgbClr val="F0F0F5"/>
              </a:buClr>
              <a:buSzPts val="1200"/>
              <a:buNone/>
              <a:defRPr sz="1200">
                <a:solidFill>
                  <a:srgbClr val="F0F0F5"/>
                </a:solidFill>
              </a:defRPr>
            </a:lvl4pPr>
            <a:lvl5pPr marL="2286000" lvl="4" indent="-228600" algn="l" rtl="0">
              <a:lnSpc>
                <a:spcPct val="90000"/>
              </a:lnSpc>
              <a:spcBef>
                <a:spcPts val="400"/>
              </a:spcBef>
              <a:spcAft>
                <a:spcPts val="0"/>
              </a:spcAft>
              <a:buClr>
                <a:srgbClr val="F0F0F5"/>
              </a:buClr>
              <a:buSzPts val="1200"/>
              <a:buNone/>
              <a:defRPr sz="1200">
                <a:solidFill>
                  <a:srgbClr val="F0F0F5"/>
                </a:solidFill>
              </a:defRPr>
            </a:lvl5pPr>
            <a:lvl6pPr marL="2743200" lvl="5" indent="-228600" algn="l" rtl="0">
              <a:lnSpc>
                <a:spcPct val="90000"/>
              </a:lnSpc>
              <a:spcBef>
                <a:spcPts val="400"/>
              </a:spcBef>
              <a:spcAft>
                <a:spcPts val="0"/>
              </a:spcAft>
              <a:buClr>
                <a:srgbClr val="F0F0F5"/>
              </a:buClr>
              <a:buSzPts val="1200"/>
              <a:buNone/>
              <a:defRPr sz="1200">
                <a:solidFill>
                  <a:srgbClr val="F0F0F5"/>
                </a:solidFill>
              </a:defRPr>
            </a:lvl6pPr>
            <a:lvl7pPr marL="3200400" lvl="6" indent="-228600" algn="l" rtl="0">
              <a:lnSpc>
                <a:spcPct val="90000"/>
              </a:lnSpc>
              <a:spcBef>
                <a:spcPts val="400"/>
              </a:spcBef>
              <a:spcAft>
                <a:spcPts val="0"/>
              </a:spcAft>
              <a:buClr>
                <a:srgbClr val="F0F0F5"/>
              </a:buClr>
              <a:buSzPts val="1200"/>
              <a:buNone/>
              <a:defRPr sz="1200">
                <a:solidFill>
                  <a:srgbClr val="F0F0F5"/>
                </a:solidFill>
              </a:defRPr>
            </a:lvl7pPr>
            <a:lvl8pPr marL="3657600" lvl="7" indent="-228600" algn="l" rtl="0">
              <a:lnSpc>
                <a:spcPct val="90000"/>
              </a:lnSpc>
              <a:spcBef>
                <a:spcPts val="400"/>
              </a:spcBef>
              <a:spcAft>
                <a:spcPts val="0"/>
              </a:spcAft>
              <a:buClr>
                <a:srgbClr val="F0F0F5"/>
              </a:buClr>
              <a:buSzPts val="1200"/>
              <a:buNone/>
              <a:defRPr sz="1200">
                <a:solidFill>
                  <a:srgbClr val="F0F0F5"/>
                </a:solidFill>
              </a:defRPr>
            </a:lvl8pPr>
            <a:lvl9pPr marL="4114800" lvl="8" indent="-228600" algn="l" rtl="0">
              <a:lnSpc>
                <a:spcPct val="90000"/>
              </a:lnSpc>
              <a:spcBef>
                <a:spcPts val="400"/>
              </a:spcBef>
              <a:spcAft>
                <a:spcPts val="0"/>
              </a:spcAft>
              <a:buClr>
                <a:srgbClr val="F0F0F5"/>
              </a:buClr>
              <a:buSzPts val="1200"/>
              <a:buNone/>
              <a:defRPr sz="1200">
                <a:solidFill>
                  <a:srgbClr val="F0F0F5"/>
                </a:solidFill>
              </a:defRPr>
            </a:lvl9pPr>
          </a:lstStyle>
          <a:p>
            <a:endParaRPr/>
          </a:p>
        </p:txBody>
      </p:sp>
      <p:sp>
        <p:nvSpPr>
          <p:cNvPr id="146" name="Google Shape;146;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1" name="Google Shape;151;p2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52" name="Google Shape;152;p2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53" name="Google Shape;153;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59" name="Google Shape;159;p3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60" name="Google Shape;160;p3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61" name="Google Shape;161;p3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62" name="Google Shape;162;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3" name="Google Shape;163;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4" name="Google Shape;164;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2"/>
              </a:buClr>
              <a:buSzPts val="2400"/>
              <a:buFont typeface="Archivo"/>
              <a:buNone/>
              <a:defRPr sz="24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 name="Google Shape;17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lt1"/>
              </a:buClr>
              <a:buSzPts val="2400"/>
              <a:buChar char="•"/>
              <a:defRPr sz="2400"/>
            </a:lvl1pPr>
            <a:lvl2pPr marL="914400" lvl="1" indent="-361950" algn="l" rtl="0">
              <a:lnSpc>
                <a:spcPct val="90000"/>
              </a:lnSpc>
              <a:spcBef>
                <a:spcPts val="400"/>
              </a:spcBef>
              <a:spcAft>
                <a:spcPts val="0"/>
              </a:spcAft>
              <a:buClr>
                <a:schemeClr val="lt1"/>
              </a:buClr>
              <a:buSzPts val="2100"/>
              <a:buChar char="•"/>
              <a:defRPr sz="2100"/>
            </a:lvl2pPr>
            <a:lvl3pPr marL="1371600" lvl="2" indent="-342900" algn="l" rtl="0">
              <a:lnSpc>
                <a:spcPct val="90000"/>
              </a:lnSpc>
              <a:spcBef>
                <a:spcPts val="400"/>
              </a:spcBef>
              <a:spcAft>
                <a:spcPts val="0"/>
              </a:spcAft>
              <a:buClr>
                <a:schemeClr val="lt1"/>
              </a:buClr>
              <a:buSzPts val="1800"/>
              <a:buChar char="•"/>
              <a:defRPr sz="1800"/>
            </a:lvl3pPr>
            <a:lvl4pPr marL="1828800" lvl="3" indent="-323850" algn="l" rtl="0">
              <a:lnSpc>
                <a:spcPct val="90000"/>
              </a:lnSpc>
              <a:spcBef>
                <a:spcPts val="400"/>
              </a:spcBef>
              <a:spcAft>
                <a:spcPts val="0"/>
              </a:spcAft>
              <a:buClr>
                <a:schemeClr val="lt1"/>
              </a:buClr>
              <a:buSzPts val="1500"/>
              <a:buChar char="•"/>
              <a:defRPr sz="1500"/>
            </a:lvl4pPr>
            <a:lvl5pPr marL="2286000" lvl="4" indent="-323850" algn="l" rtl="0">
              <a:lnSpc>
                <a:spcPct val="90000"/>
              </a:lnSpc>
              <a:spcBef>
                <a:spcPts val="400"/>
              </a:spcBef>
              <a:spcAft>
                <a:spcPts val="0"/>
              </a:spcAft>
              <a:buClr>
                <a:schemeClr val="lt1"/>
              </a:buClr>
              <a:buSzPts val="1500"/>
              <a:buChar char="•"/>
              <a:defRPr sz="1500"/>
            </a:lvl5pPr>
            <a:lvl6pPr marL="2743200" lvl="5" indent="-323850" algn="l" rtl="0">
              <a:lnSpc>
                <a:spcPct val="90000"/>
              </a:lnSpc>
              <a:spcBef>
                <a:spcPts val="400"/>
              </a:spcBef>
              <a:spcAft>
                <a:spcPts val="0"/>
              </a:spcAft>
              <a:buClr>
                <a:schemeClr val="lt1"/>
              </a:buClr>
              <a:buSzPts val="1500"/>
              <a:buChar char="•"/>
              <a:defRPr sz="1500"/>
            </a:lvl6pPr>
            <a:lvl7pPr marL="3200400" lvl="6" indent="-323850" algn="l" rtl="0">
              <a:lnSpc>
                <a:spcPct val="90000"/>
              </a:lnSpc>
              <a:spcBef>
                <a:spcPts val="400"/>
              </a:spcBef>
              <a:spcAft>
                <a:spcPts val="0"/>
              </a:spcAft>
              <a:buClr>
                <a:schemeClr val="lt1"/>
              </a:buClr>
              <a:buSzPts val="1500"/>
              <a:buChar char="•"/>
              <a:defRPr sz="1500"/>
            </a:lvl7pPr>
            <a:lvl8pPr marL="3657600" lvl="7" indent="-323850" algn="l" rtl="0">
              <a:lnSpc>
                <a:spcPct val="90000"/>
              </a:lnSpc>
              <a:spcBef>
                <a:spcPts val="400"/>
              </a:spcBef>
              <a:spcAft>
                <a:spcPts val="0"/>
              </a:spcAft>
              <a:buClr>
                <a:schemeClr val="lt1"/>
              </a:buClr>
              <a:buSzPts val="1500"/>
              <a:buChar char="•"/>
              <a:defRPr sz="1500"/>
            </a:lvl8pPr>
            <a:lvl9pPr marL="4114800" lvl="8" indent="-323850" algn="l" rtl="0">
              <a:lnSpc>
                <a:spcPct val="90000"/>
              </a:lnSpc>
              <a:spcBef>
                <a:spcPts val="400"/>
              </a:spcBef>
              <a:spcAft>
                <a:spcPts val="0"/>
              </a:spcAft>
              <a:buClr>
                <a:schemeClr val="lt1"/>
              </a:buClr>
              <a:buSzPts val="1500"/>
              <a:buChar char="•"/>
              <a:defRPr sz="1500"/>
            </a:lvl9pPr>
          </a:lstStyle>
          <a:p>
            <a:endParaRPr/>
          </a:p>
        </p:txBody>
      </p:sp>
      <p:sp>
        <p:nvSpPr>
          <p:cNvPr id="177" name="Google Shape;17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78" name="Google Shape;17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2"/>
              </a:buClr>
              <a:buSzPts val="2400"/>
              <a:buFont typeface="Archivo"/>
              <a:buNone/>
              <a:defRPr sz="24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4"/>
          <p:cNvSpPr>
            <a:spLocks noGrp="1"/>
          </p:cNvSpPr>
          <p:nvPr>
            <p:ph type="pic" idx="2"/>
          </p:nvPr>
        </p:nvSpPr>
        <p:spPr>
          <a:xfrm>
            <a:off x="3887391" y="740569"/>
            <a:ext cx="4629300" cy="3655200"/>
          </a:xfrm>
          <a:prstGeom prst="rect">
            <a:avLst/>
          </a:prstGeom>
          <a:noFill/>
          <a:ln>
            <a:noFill/>
          </a:ln>
        </p:spPr>
      </p:sp>
      <p:sp>
        <p:nvSpPr>
          <p:cNvPr id="184" name="Google Shape;18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85" name="Google Shape;18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 name="Google Shape;190;p3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91" name="Google Shape;191;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3" name="Google Shape;193;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6" name="Google Shape;196;p3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97" name="Google Shape;197;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 name="Google Shape;198;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9" name="Google Shape;199;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2"/>
              </a:buClr>
              <a:buSzPts val="3300"/>
              <a:buFont typeface="Archivo"/>
              <a:buNone/>
              <a:defRPr sz="33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Archivo"/>
                <a:ea typeface="Archivo"/>
                <a:cs typeface="Archivo"/>
                <a:sym typeface="Archivo"/>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Archivo"/>
                <a:ea typeface="Archivo"/>
                <a:cs typeface="Archivo"/>
                <a:sym typeface="Archivo"/>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F0F0F5"/>
                </a:solidFill>
                <a:latin typeface="Archivo"/>
                <a:ea typeface="Archivo"/>
                <a:cs typeface="Archivo"/>
                <a:sym typeface="Archiv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F0F0F5"/>
                </a:solidFill>
                <a:latin typeface="Archivo"/>
                <a:ea typeface="Archivo"/>
                <a:cs typeface="Archivo"/>
                <a:sym typeface="Archiv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Archivo"/>
                <a:ea typeface="Archivo"/>
                <a:cs typeface="Archivo"/>
                <a:sym typeface="Archivo"/>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2"/>
              </a:buClr>
              <a:buSzPts val="3300"/>
              <a:buFont typeface="Archivo"/>
              <a:buNone/>
              <a:defRPr sz="3300" b="1" i="0" u="none" strike="noStrike" cap="none">
                <a:solidFill>
                  <a:schemeClr val="lt2"/>
                </a:solidFill>
                <a:latin typeface="Archivo"/>
                <a:ea typeface="Archivo"/>
                <a:cs typeface="Archivo"/>
                <a:sym typeface="Archivo"/>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127" name="Google Shape;127;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Archivo"/>
                <a:ea typeface="Archivo"/>
                <a:cs typeface="Archivo"/>
                <a:sym typeface="Archivo"/>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Archivo"/>
                <a:ea typeface="Archivo"/>
                <a:cs typeface="Archivo"/>
                <a:sym typeface="Archivo"/>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Archivo"/>
                <a:ea typeface="Archivo"/>
                <a:cs typeface="Archivo"/>
                <a:sym typeface="Archivo"/>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chivo"/>
                <a:ea typeface="Archivo"/>
                <a:cs typeface="Archivo"/>
                <a:sym typeface="Archivo"/>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F0F0F5"/>
                </a:solidFill>
                <a:latin typeface="Archivo"/>
                <a:ea typeface="Archivo"/>
                <a:cs typeface="Archivo"/>
                <a:sym typeface="Archivo"/>
              </a:defRPr>
            </a:lvl1pPr>
            <a:lvl2pPr marR="0" lvl="1"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2pPr>
            <a:lvl3pPr marR="0" lvl="2"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3pPr>
            <a:lvl4pPr marR="0" lvl="3"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4pPr>
            <a:lvl5pPr marR="0" lvl="4"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5pPr>
            <a:lvl6pPr marR="0" lvl="5"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6pPr>
            <a:lvl7pPr marR="0" lvl="6"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7pPr>
            <a:lvl8pPr marR="0" lvl="7"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8pPr>
            <a:lvl9pPr marR="0" lvl="8"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F0F0F5"/>
                </a:solidFill>
                <a:latin typeface="Archivo"/>
                <a:ea typeface="Archivo"/>
                <a:cs typeface="Archivo"/>
                <a:sym typeface="Archivo"/>
              </a:defRPr>
            </a:lvl1pPr>
            <a:lvl2pPr marR="0" lvl="1"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2pPr>
            <a:lvl3pPr marR="0" lvl="2"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3pPr>
            <a:lvl4pPr marR="0" lvl="3"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4pPr>
            <a:lvl5pPr marR="0" lvl="4"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5pPr>
            <a:lvl6pPr marR="0" lvl="5"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6pPr>
            <a:lvl7pPr marR="0" lvl="6"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7pPr>
            <a:lvl8pPr marR="0" lvl="7"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8pPr>
            <a:lvl9pPr marR="0" lvl="8" algn="l" rtl="0">
              <a:spcBef>
                <a:spcPts val="0"/>
              </a:spcBef>
              <a:spcAft>
                <a:spcPts val="0"/>
              </a:spcAft>
              <a:buSzPts val="1100"/>
              <a:buNone/>
              <a:defRPr sz="1400" b="0" i="0" u="none" strike="noStrike" cap="none">
                <a:solidFill>
                  <a:schemeClr val="lt1"/>
                </a:solidFill>
                <a:latin typeface="Archivo"/>
                <a:ea typeface="Archivo"/>
                <a:cs typeface="Archivo"/>
                <a:sym typeface="Archivo"/>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F0F0F5"/>
                </a:solidFill>
                <a:latin typeface="Archivo"/>
                <a:ea typeface="Archivo"/>
                <a:cs typeface="Archivo"/>
                <a:sym typeface="Archivo"/>
              </a:defRPr>
            </a:lvl1pPr>
            <a:lvl2pPr marL="0" marR="0" lvl="1" indent="0" algn="r" rtl="0">
              <a:spcBef>
                <a:spcPts val="0"/>
              </a:spcBef>
              <a:buNone/>
              <a:defRPr sz="900" b="0" i="0" u="none" strike="noStrike" cap="none">
                <a:solidFill>
                  <a:srgbClr val="F0F0F5"/>
                </a:solidFill>
                <a:latin typeface="Archivo"/>
                <a:ea typeface="Archivo"/>
                <a:cs typeface="Archivo"/>
                <a:sym typeface="Archivo"/>
              </a:defRPr>
            </a:lvl2pPr>
            <a:lvl3pPr marL="0" marR="0" lvl="2" indent="0" algn="r" rtl="0">
              <a:spcBef>
                <a:spcPts val="0"/>
              </a:spcBef>
              <a:buNone/>
              <a:defRPr sz="900" b="0" i="0" u="none" strike="noStrike" cap="none">
                <a:solidFill>
                  <a:srgbClr val="F0F0F5"/>
                </a:solidFill>
                <a:latin typeface="Archivo"/>
                <a:ea typeface="Archivo"/>
                <a:cs typeface="Archivo"/>
                <a:sym typeface="Archivo"/>
              </a:defRPr>
            </a:lvl3pPr>
            <a:lvl4pPr marL="0" marR="0" lvl="3" indent="0" algn="r" rtl="0">
              <a:spcBef>
                <a:spcPts val="0"/>
              </a:spcBef>
              <a:buNone/>
              <a:defRPr sz="900" b="0" i="0" u="none" strike="noStrike" cap="none">
                <a:solidFill>
                  <a:srgbClr val="F0F0F5"/>
                </a:solidFill>
                <a:latin typeface="Archivo"/>
                <a:ea typeface="Archivo"/>
                <a:cs typeface="Archivo"/>
                <a:sym typeface="Archivo"/>
              </a:defRPr>
            </a:lvl4pPr>
            <a:lvl5pPr marL="0" marR="0" lvl="4" indent="0" algn="r" rtl="0">
              <a:spcBef>
                <a:spcPts val="0"/>
              </a:spcBef>
              <a:buNone/>
              <a:defRPr sz="900" b="0" i="0" u="none" strike="noStrike" cap="none">
                <a:solidFill>
                  <a:srgbClr val="F0F0F5"/>
                </a:solidFill>
                <a:latin typeface="Archivo"/>
                <a:ea typeface="Archivo"/>
                <a:cs typeface="Archivo"/>
                <a:sym typeface="Archivo"/>
              </a:defRPr>
            </a:lvl5pPr>
            <a:lvl6pPr marL="0" marR="0" lvl="5" indent="0" algn="r" rtl="0">
              <a:spcBef>
                <a:spcPts val="0"/>
              </a:spcBef>
              <a:buNone/>
              <a:defRPr sz="900" b="0" i="0" u="none" strike="noStrike" cap="none">
                <a:solidFill>
                  <a:srgbClr val="F0F0F5"/>
                </a:solidFill>
                <a:latin typeface="Archivo"/>
                <a:ea typeface="Archivo"/>
                <a:cs typeface="Archivo"/>
                <a:sym typeface="Archivo"/>
              </a:defRPr>
            </a:lvl6pPr>
            <a:lvl7pPr marL="0" marR="0" lvl="6" indent="0" algn="r" rtl="0">
              <a:spcBef>
                <a:spcPts val="0"/>
              </a:spcBef>
              <a:buNone/>
              <a:defRPr sz="900" b="0" i="0" u="none" strike="noStrike" cap="none">
                <a:solidFill>
                  <a:srgbClr val="F0F0F5"/>
                </a:solidFill>
                <a:latin typeface="Archivo"/>
                <a:ea typeface="Archivo"/>
                <a:cs typeface="Archivo"/>
                <a:sym typeface="Archivo"/>
              </a:defRPr>
            </a:lvl7pPr>
            <a:lvl8pPr marL="0" marR="0" lvl="7" indent="0" algn="r" rtl="0">
              <a:spcBef>
                <a:spcPts val="0"/>
              </a:spcBef>
              <a:buNone/>
              <a:defRPr sz="900" b="0" i="0" u="none" strike="noStrike" cap="none">
                <a:solidFill>
                  <a:srgbClr val="F0F0F5"/>
                </a:solidFill>
                <a:latin typeface="Archivo"/>
                <a:ea typeface="Archivo"/>
                <a:cs typeface="Archivo"/>
                <a:sym typeface="Archivo"/>
              </a:defRPr>
            </a:lvl8pPr>
            <a:lvl9pPr marL="0" marR="0" lvl="8" indent="0" algn="r" rtl="0">
              <a:spcBef>
                <a:spcPts val="0"/>
              </a:spcBef>
              <a:buNone/>
              <a:defRPr sz="900" b="0" i="0" u="none" strike="noStrike" cap="none">
                <a:solidFill>
                  <a:srgbClr val="F0F0F5"/>
                </a:solidFill>
                <a:latin typeface="Archivo"/>
                <a:ea typeface="Archivo"/>
                <a:cs typeface="Archivo"/>
                <a:sym typeface="Archiv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openxmlformats.org/officeDocument/2006/relationships/image" Target="../media/image38.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42"/>
          <p:cNvSpPr txBox="1">
            <a:spLocks noGrp="1"/>
          </p:cNvSpPr>
          <p:nvPr>
            <p:ph type="ctrTitle"/>
          </p:nvPr>
        </p:nvSpPr>
        <p:spPr>
          <a:xfrm>
            <a:off x="2900363" y="1513285"/>
            <a:ext cx="4486200" cy="179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NBS Projects in Schools</a:t>
            </a:r>
            <a:endParaRPr>
              <a:solidFill>
                <a:schemeClr val="dk1"/>
              </a:solidFill>
            </a:endParaRPr>
          </a:p>
        </p:txBody>
      </p:sp>
      <p:sp>
        <p:nvSpPr>
          <p:cNvPr id="269" name="Google Shape;269;p42"/>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270" name="Google Shape;270;p42"/>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271" name="Google Shape;271;p42"/>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pic>
        <p:nvPicPr>
          <p:cNvPr id="5" name="Picture 4" descr="A screenshot of a video game&#10;&#10;Description automatically generated with medium confidence">
            <a:extLst>
              <a:ext uri="{FF2B5EF4-FFF2-40B4-BE49-F238E27FC236}">
                <a16:creationId xmlns:a16="http://schemas.microsoft.com/office/drawing/2014/main" xmlns="" id="{2EDE45E0-A9F9-A16F-EEB7-10CB9FDA5799}"/>
              </a:ext>
            </a:extLst>
          </p:cNvPr>
          <p:cNvPicPr>
            <a:picLocks noChangeAspect="1"/>
          </p:cNvPicPr>
          <p:nvPr/>
        </p:nvPicPr>
        <p:blipFill>
          <a:blip r:embed="rId4"/>
          <a:stretch>
            <a:fillRect/>
          </a:stretch>
        </p:blipFill>
        <p:spPr>
          <a:xfrm>
            <a:off x="3063000" y="3429980"/>
            <a:ext cx="4205975" cy="12253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sp>
        <p:nvSpPr>
          <p:cNvPr id="380" name="Google Shape;380;p51"/>
          <p:cNvSpPr txBox="1">
            <a:spLocks noGrp="1"/>
          </p:cNvSpPr>
          <p:nvPr>
            <p:ph type="title"/>
          </p:nvPr>
        </p:nvSpPr>
        <p:spPr>
          <a:xfrm>
            <a:off x="2636076" y="133318"/>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Description</a:t>
            </a:r>
            <a:endParaRPr>
              <a:solidFill>
                <a:schemeClr val="dk1"/>
              </a:solidFill>
            </a:endParaRPr>
          </a:p>
        </p:txBody>
      </p:sp>
      <p:cxnSp>
        <p:nvCxnSpPr>
          <p:cNvPr id="381" name="Google Shape;381;p51"/>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82" name="Google Shape;382;p51"/>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83" name="Google Shape;383;p51"/>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Håkvik Skole</a:t>
            </a:r>
            <a:endParaRPr sz="1100">
              <a:solidFill>
                <a:schemeClr val="dk1"/>
              </a:solidFill>
              <a:latin typeface="Archivo"/>
              <a:ea typeface="Archivo"/>
              <a:cs typeface="Archivo"/>
              <a:sym typeface="Archivo"/>
            </a:endParaRPr>
          </a:p>
        </p:txBody>
      </p:sp>
      <p:sp>
        <p:nvSpPr>
          <p:cNvPr id="384" name="Google Shape;384;p51"/>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385" name="Google Shape;385;p51"/>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386" name="Google Shape;386;p51"/>
          <p:cNvPicPr preferRelativeResize="0">
            <a:picLocks noGrp="1"/>
          </p:cNvPicPr>
          <p:nvPr>
            <p:ph type="body" idx="1"/>
          </p:nvPr>
        </p:nvPicPr>
        <p:blipFill rotWithShape="1">
          <a:blip r:embed="rId4">
            <a:alphaModFix/>
          </a:blip>
          <a:srcRect/>
          <a:stretch/>
        </p:blipFill>
        <p:spPr>
          <a:xfrm>
            <a:off x="285302" y="1794378"/>
            <a:ext cx="1772700" cy="1113300"/>
          </a:xfrm>
          <a:prstGeom prst="rect">
            <a:avLst/>
          </a:prstGeom>
          <a:noFill/>
          <a:ln>
            <a:noFill/>
          </a:ln>
        </p:spPr>
      </p:pic>
      <p:sp>
        <p:nvSpPr>
          <p:cNvPr id="387" name="Google Shape;387;p51"/>
          <p:cNvSpPr txBox="1"/>
          <p:nvPr/>
        </p:nvSpPr>
        <p:spPr>
          <a:xfrm>
            <a:off x="2681569" y="1173488"/>
            <a:ext cx="5106600" cy="23550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Observation: Water stream, pipelines, foundations.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Hydropower museum.</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Groupwork: Electrical circuits, wind power, pelton turbines, electrons in motion, calculating volume of pipelines, quizzes, relay.</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Afterwork: Reports, presentations, evaluations.</a:t>
            </a:r>
            <a:endParaRPr sz="1100"/>
          </a:p>
        </p:txBody>
      </p:sp>
      <p:pic>
        <p:nvPicPr>
          <p:cNvPr id="388" name="Google Shape;388;p51"/>
          <p:cNvPicPr preferRelativeResize="0"/>
          <p:nvPr/>
        </p:nvPicPr>
        <p:blipFill>
          <a:blip r:embed="rId5">
            <a:alphaModFix/>
          </a:blip>
          <a:stretch>
            <a:fillRect/>
          </a:stretch>
        </p:blipFill>
        <p:spPr>
          <a:xfrm>
            <a:off x="4185962" y="3740935"/>
            <a:ext cx="1915063" cy="12751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2"/>
        <p:cNvGrpSpPr/>
        <p:nvPr/>
      </p:nvGrpSpPr>
      <p:grpSpPr>
        <a:xfrm>
          <a:off x="0" y="0"/>
          <a:ext cx="0" cy="0"/>
          <a:chOff x="0" y="0"/>
          <a:chExt cx="0" cy="0"/>
        </a:xfrm>
      </p:grpSpPr>
      <p:sp>
        <p:nvSpPr>
          <p:cNvPr id="393" name="Google Shape;393;p52"/>
          <p:cNvSpPr txBox="1">
            <a:spLocks noGrp="1"/>
          </p:cNvSpPr>
          <p:nvPr>
            <p:ph type="title"/>
          </p:nvPr>
        </p:nvSpPr>
        <p:spPr>
          <a:xfrm>
            <a:off x="2660498" y="171005"/>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Benefits</a:t>
            </a:r>
            <a:endParaRPr>
              <a:solidFill>
                <a:schemeClr val="dk1"/>
              </a:solidFill>
            </a:endParaRPr>
          </a:p>
        </p:txBody>
      </p:sp>
      <p:cxnSp>
        <p:nvCxnSpPr>
          <p:cNvPr id="394" name="Google Shape;394;p52"/>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95" name="Google Shape;395;p52"/>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96" name="Google Shape;396;p52"/>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Håkvik Skole</a:t>
            </a:r>
            <a:endParaRPr sz="1100">
              <a:solidFill>
                <a:schemeClr val="dk1"/>
              </a:solidFill>
              <a:latin typeface="Archivo"/>
              <a:ea typeface="Archivo"/>
              <a:cs typeface="Archivo"/>
              <a:sym typeface="Archivo"/>
            </a:endParaRPr>
          </a:p>
        </p:txBody>
      </p:sp>
      <p:sp>
        <p:nvSpPr>
          <p:cNvPr id="397" name="Google Shape;397;p52"/>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398" name="Google Shape;398;p52"/>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399" name="Google Shape;399;p52"/>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sp>
        <p:nvSpPr>
          <p:cNvPr id="400" name="Google Shape;400;p52"/>
          <p:cNvSpPr txBox="1"/>
          <p:nvPr/>
        </p:nvSpPr>
        <p:spPr>
          <a:xfrm>
            <a:off x="2660498" y="1265603"/>
            <a:ext cx="4912500" cy="14085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First-hand witnessing the operation of hydropower plants.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Hydropower in context.</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Interdisciplinary.</a:t>
            </a:r>
            <a:endParaRPr sz="1100"/>
          </a:p>
        </p:txBody>
      </p:sp>
      <p:pic>
        <p:nvPicPr>
          <p:cNvPr id="401" name="Google Shape;401;p52"/>
          <p:cNvPicPr preferRelativeResize="0"/>
          <p:nvPr/>
        </p:nvPicPr>
        <p:blipFill>
          <a:blip r:embed="rId5">
            <a:alphaModFix/>
          </a:blip>
          <a:stretch>
            <a:fillRect/>
          </a:stretch>
        </p:blipFill>
        <p:spPr>
          <a:xfrm>
            <a:off x="2925731" y="2825081"/>
            <a:ext cx="4014151" cy="20266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53"/>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Difficulties</a:t>
            </a:r>
            <a:endParaRPr>
              <a:solidFill>
                <a:schemeClr val="dk1"/>
              </a:solidFill>
            </a:endParaRPr>
          </a:p>
        </p:txBody>
      </p:sp>
      <p:cxnSp>
        <p:nvCxnSpPr>
          <p:cNvPr id="407" name="Google Shape;407;p53"/>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08" name="Google Shape;408;p53"/>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09" name="Google Shape;409;p53"/>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Håkvik Skole</a:t>
            </a:r>
            <a:endParaRPr sz="1100">
              <a:solidFill>
                <a:schemeClr val="dk1"/>
              </a:solidFill>
              <a:latin typeface="Archivo"/>
              <a:ea typeface="Archivo"/>
              <a:cs typeface="Archivo"/>
              <a:sym typeface="Archivo"/>
            </a:endParaRPr>
          </a:p>
        </p:txBody>
      </p:sp>
      <p:sp>
        <p:nvSpPr>
          <p:cNvPr id="410" name="Google Shape;410;p53"/>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411" name="Google Shape;411;p53"/>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412" name="Google Shape;412;p53"/>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413" name="Google Shape;413;p53"/>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414" name="Google Shape;414;p53"/>
          <p:cNvSpPr txBox="1"/>
          <p:nvPr/>
        </p:nvSpPr>
        <p:spPr>
          <a:xfrm>
            <a:off x="2757473" y="2255921"/>
            <a:ext cx="4912500" cy="11466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Upgrade of the hydropower museum.</a:t>
            </a:r>
            <a:endParaRPr sz="1100"/>
          </a:p>
          <a:p>
            <a:pPr marL="685800" marR="0" lvl="1" indent="-285750" algn="l" rtl="0">
              <a:spcBef>
                <a:spcPts val="900"/>
              </a:spcBef>
              <a:spcAft>
                <a:spcPts val="0"/>
              </a:spcAft>
              <a:buClr>
                <a:schemeClr val="dk1"/>
              </a:buClr>
              <a:buSzPts val="1900"/>
              <a:buFont typeface="Archivo"/>
              <a:buChar char="○"/>
            </a:pPr>
            <a:r>
              <a:rPr lang="en" sz="1200">
                <a:solidFill>
                  <a:schemeClr val="dk1"/>
                </a:solidFill>
                <a:latin typeface="Archivo"/>
                <a:ea typeface="Archivo"/>
                <a:cs typeface="Archivo"/>
                <a:sym typeface="Archivo"/>
              </a:rPr>
              <a:t>Welcomed, well executed.</a:t>
            </a:r>
            <a:endParaRPr sz="12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No significant challenges.</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54"/>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Opportunities</a:t>
            </a:r>
            <a:endParaRPr>
              <a:solidFill>
                <a:schemeClr val="dk1"/>
              </a:solidFill>
            </a:endParaRPr>
          </a:p>
        </p:txBody>
      </p:sp>
      <p:cxnSp>
        <p:nvCxnSpPr>
          <p:cNvPr id="420" name="Google Shape;420;p5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21" name="Google Shape;421;p5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22" name="Google Shape;422;p5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Håkvik Skole</a:t>
            </a:r>
            <a:endParaRPr sz="1100">
              <a:solidFill>
                <a:schemeClr val="dk1"/>
              </a:solidFill>
              <a:latin typeface="Archivo"/>
              <a:ea typeface="Archivo"/>
              <a:cs typeface="Archivo"/>
              <a:sym typeface="Archivo"/>
            </a:endParaRPr>
          </a:p>
        </p:txBody>
      </p:sp>
      <p:sp>
        <p:nvSpPr>
          <p:cNvPr id="423" name="Google Shape;423;p5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424" name="Google Shape;424;p5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425" name="Google Shape;425;p54"/>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426" name="Google Shape;426;p5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427" name="Google Shape;427;p54"/>
          <p:cNvSpPr txBox="1"/>
          <p:nvPr/>
        </p:nvSpPr>
        <p:spPr>
          <a:xfrm>
            <a:off x="2757473" y="2255921"/>
            <a:ext cx="4912500" cy="18009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Outdoor-teaching.</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Practical activities.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Contextualized, promoting deeper understanding.</a:t>
            </a:r>
            <a:endParaRPr sz="18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Local industries.</a:t>
            </a:r>
            <a:endParaRPr sz="1800">
              <a:solidFill>
                <a:schemeClr val="dk1"/>
              </a:solidFill>
              <a:latin typeface="Archivo"/>
              <a:ea typeface="Archivo"/>
              <a:cs typeface="Archivo"/>
              <a:sym typeface="Archivo"/>
            </a:endParaRPr>
          </a:p>
        </p:txBody>
      </p:sp>
      <p:pic>
        <p:nvPicPr>
          <p:cNvPr id="428" name="Google Shape;428;p54"/>
          <p:cNvPicPr preferRelativeResize="0"/>
          <p:nvPr/>
        </p:nvPicPr>
        <p:blipFill>
          <a:blip r:embed="rId5">
            <a:alphaModFix/>
          </a:blip>
          <a:stretch>
            <a:fillRect/>
          </a:stretch>
        </p:blipFill>
        <p:spPr>
          <a:xfrm>
            <a:off x="5897569" y="3370950"/>
            <a:ext cx="1772550" cy="1772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sp>
        <p:nvSpPr>
          <p:cNvPr id="433" name="Google Shape;433;p55"/>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a:solidFill>
                  <a:schemeClr val="dk1"/>
                </a:solidFill>
              </a:rPr>
              <a:t>Hegra Barneskole</a:t>
            </a:r>
            <a:endParaRPr>
              <a:solidFill>
                <a:schemeClr val="dk1"/>
              </a:solidFill>
            </a:endParaRPr>
          </a:p>
        </p:txBody>
      </p:sp>
      <p:sp>
        <p:nvSpPr>
          <p:cNvPr id="434" name="Google Shape;434;p55"/>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435" name="Google Shape;435;p55"/>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436" name="Google Shape;436;p55"/>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37" name="Google Shape;437;p55"/>
          <p:cNvSpPr txBox="1"/>
          <p:nvPr/>
        </p:nvSpPr>
        <p:spPr>
          <a:xfrm>
            <a:off x="2900363" y="3529013"/>
            <a:ext cx="4486200" cy="4146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Elva som pedagogisk ressurs /</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The river as a pedagogical resource</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1"/>
        <p:cNvGrpSpPr/>
        <p:nvPr/>
      </p:nvGrpSpPr>
      <p:grpSpPr>
        <a:xfrm>
          <a:off x="0" y="0"/>
          <a:ext cx="0" cy="0"/>
          <a:chOff x="0" y="0"/>
          <a:chExt cx="0" cy="0"/>
        </a:xfrm>
      </p:grpSpPr>
      <p:sp>
        <p:nvSpPr>
          <p:cNvPr id="442" name="Google Shape;442;p56"/>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Central Actors</a:t>
            </a:r>
            <a:endParaRPr>
              <a:solidFill>
                <a:schemeClr val="dk1"/>
              </a:solidFill>
            </a:endParaRPr>
          </a:p>
        </p:txBody>
      </p:sp>
      <p:pic>
        <p:nvPicPr>
          <p:cNvPr id="443" name="Google Shape;443;p56"/>
          <p:cNvPicPr preferRelativeResize="0"/>
          <p:nvPr/>
        </p:nvPicPr>
        <p:blipFill rotWithShape="1">
          <a:blip r:embed="rId3">
            <a:alphaModFix/>
          </a:blip>
          <a:srcRect l="-41602" t="5675" r="45077" b="5914"/>
          <a:stretch/>
        </p:blipFill>
        <p:spPr>
          <a:xfrm>
            <a:off x="2355194" y="0"/>
            <a:ext cx="5600712" cy="5129810"/>
          </a:xfrm>
          <a:prstGeom prst="rect">
            <a:avLst/>
          </a:prstGeom>
          <a:noFill/>
          <a:ln>
            <a:noFill/>
          </a:ln>
        </p:spPr>
      </p:pic>
      <p:cxnSp>
        <p:nvCxnSpPr>
          <p:cNvPr id="444" name="Google Shape;444;p5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45" name="Google Shape;445;p5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46" name="Google Shape;446;p56"/>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chivo"/>
                <a:ea typeface="Archivo"/>
                <a:cs typeface="Archivo"/>
                <a:sym typeface="Archivo"/>
              </a:rPr>
              <a:t>Hegra Barneskole</a:t>
            </a:r>
            <a:endParaRPr sz="1100"/>
          </a:p>
        </p:txBody>
      </p:sp>
      <p:sp>
        <p:nvSpPr>
          <p:cNvPr id="447" name="Google Shape;447;p56"/>
          <p:cNvSpPr/>
          <p:nvPr/>
        </p:nvSpPr>
        <p:spPr>
          <a:xfrm>
            <a:off x="0" y="0"/>
            <a:ext cx="23433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448" name="Google Shape;448;p56"/>
          <p:cNvPicPr preferRelativeResize="0"/>
          <p:nvPr/>
        </p:nvPicPr>
        <p:blipFill rotWithShape="1">
          <a:blip r:embed="rId4">
            <a:alphaModFix/>
          </a:blip>
          <a:srcRect r="74374"/>
          <a:stretch/>
        </p:blipFill>
        <p:spPr>
          <a:xfrm>
            <a:off x="0" y="0"/>
            <a:ext cx="2343134" cy="5143500"/>
          </a:xfrm>
          <a:prstGeom prst="rect">
            <a:avLst/>
          </a:prstGeom>
          <a:noFill/>
          <a:ln>
            <a:noFill/>
          </a:ln>
        </p:spPr>
      </p:pic>
      <p:cxnSp>
        <p:nvCxnSpPr>
          <p:cNvPr id="449" name="Google Shape;449;p5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450" name="Google Shape;450;p56"/>
          <p:cNvSpPr txBox="1"/>
          <p:nvPr/>
        </p:nvSpPr>
        <p:spPr>
          <a:xfrm>
            <a:off x="2757469" y="2045025"/>
            <a:ext cx="4075800" cy="2255100"/>
          </a:xfrm>
          <a:prstGeom prst="rect">
            <a:avLst/>
          </a:prstGeom>
          <a:noFill/>
          <a:ln>
            <a:noFill/>
          </a:ln>
        </p:spPr>
        <p:txBody>
          <a:bodyPr spcFirstLastPara="1" wrap="square" lIns="68575" tIns="34275" rIns="68575" bIns="34275" anchor="t" anchorCtr="0">
            <a:spAutoFit/>
          </a:bodyPr>
          <a:lstStyle/>
          <a:p>
            <a:pPr marL="342900" lvl="0" indent="-266700" algn="l" rtl="0">
              <a:spcBef>
                <a:spcPts val="900"/>
              </a:spcBef>
              <a:spcAft>
                <a:spcPts val="0"/>
              </a:spcAft>
              <a:buClr>
                <a:schemeClr val="lt2"/>
              </a:buClr>
              <a:buSzPts val="1600"/>
              <a:buChar char="●"/>
            </a:pPr>
            <a:r>
              <a:rPr lang="en" sz="1600">
                <a:solidFill>
                  <a:schemeClr val="dk1"/>
                </a:solidFill>
                <a:latin typeface="Archivo"/>
                <a:ea typeface="Archivo"/>
                <a:cs typeface="Archivo"/>
                <a:sym typeface="Archivo"/>
              </a:rPr>
              <a:t>1st to 7th grade students, with teachers, at Hegra Elementary School.</a:t>
            </a:r>
            <a:endParaRPr sz="1600">
              <a:solidFill>
                <a:schemeClr val="dk1"/>
              </a:solidFill>
              <a:latin typeface="Archivo"/>
              <a:ea typeface="Archivo"/>
              <a:cs typeface="Archivo"/>
              <a:sym typeface="Archivo"/>
            </a:endParaRPr>
          </a:p>
          <a:p>
            <a:pPr marL="342900" lvl="0" indent="-266700" algn="l" rtl="0">
              <a:spcBef>
                <a:spcPts val="900"/>
              </a:spcBef>
              <a:spcAft>
                <a:spcPts val="0"/>
              </a:spcAft>
              <a:buClr>
                <a:schemeClr val="lt2"/>
              </a:buClr>
              <a:buSzPts val="1600"/>
              <a:buChar char="●"/>
            </a:pPr>
            <a:r>
              <a:rPr lang="en" sz="1600">
                <a:solidFill>
                  <a:schemeClr val="dk1"/>
                </a:solidFill>
                <a:latin typeface="Archivo"/>
                <a:ea typeface="Archivo"/>
                <a:cs typeface="Archivo"/>
                <a:sym typeface="Archivo"/>
              </a:rPr>
              <a:t>Stjørdal hunting- and fishing society.</a:t>
            </a:r>
            <a:endParaRPr sz="1600">
              <a:solidFill>
                <a:schemeClr val="dk1"/>
              </a:solidFill>
              <a:latin typeface="Archivo"/>
              <a:ea typeface="Archivo"/>
              <a:cs typeface="Archivo"/>
              <a:sym typeface="Archivo"/>
            </a:endParaRPr>
          </a:p>
          <a:p>
            <a:pPr marL="342900" lvl="0" indent="-266700" algn="l" rtl="0">
              <a:spcBef>
                <a:spcPts val="900"/>
              </a:spcBef>
              <a:spcAft>
                <a:spcPts val="0"/>
              </a:spcAft>
              <a:buClr>
                <a:schemeClr val="lt2"/>
              </a:buClr>
              <a:buSzPts val="1600"/>
              <a:buChar char="●"/>
            </a:pPr>
            <a:r>
              <a:rPr lang="en" sz="1600">
                <a:solidFill>
                  <a:schemeClr val="dk1"/>
                </a:solidFill>
                <a:latin typeface="Archivo"/>
                <a:ea typeface="Archivo"/>
                <a:cs typeface="Archivo"/>
                <a:sym typeface="Archivo"/>
              </a:rPr>
              <a:t>NINA- Norwegian Institute of Natural Research.</a:t>
            </a:r>
            <a:endParaRPr sz="1600">
              <a:solidFill>
                <a:schemeClr val="dk1"/>
              </a:solidFill>
              <a:latin typeface="Archivo"/>
              <a:ea typeface="Archivo"/>
              <a:cs typeface="Archivo"/>
              <a:sym typeface="Archivo"/>
            </a:endParaRPr>
          </a:p>
          <a:p>
            <a:pPr marL="342900" lvl="0" indent="-266700" algn="l" rtl="0">
              <a:spcBef>
                <a:spcPts val="900"/>
              </a:spcBef>
              <a:spcAft>
                <a:spcPts val="0"/>
              </a:spcAft>
              <a:buClr>
                <a:schemeClr val="lt2"/>
              </a:buClr>
              <a:buSzPts val="1600"/>
              <a:buChar char="●"/>
            </a:pPr>
            <a:r>
              <a:rPr lang="en" sz="1600">
                <a:solidFill>
                  <a:schemeClr val="dk1"/>
                </a:solidFill>
                <a:latin typeface="Archivo"/>
                <a:ea typeface="Archivo"/>
                <a:cs typeface="Archivo"/>
                <a:sym typeface="Archivo"/>
              </a:rPr>
              <a:t>Hegra History Society.</a:t>
            </a:r>
            <a:endParaRPr sz="1600">
              <a:solidFill>
                <a:schemeClr val="dk1"/>
              </a:solidFill>
              <a:latin typeface="Archivo"/>
              <a:ea typeface="Archivo"/>
              <a:cs typeface="Archivo"/>
              <a:sym typeface="Archivo"/>
            </a:endParaRPr>
          </a:p>
          <a:p>
            <a:pPr marL="342900" lvl="0" indent="-266700" algn="l" rtl="0">
              <a:spcBef>
                <a:spcPts val="900"/>
              </a:spcBef>
              <a:spcAft>
                <a:spcPts val="0"/>
              </a:spcAft>
              <a:buClr>
                <a:schemeClr val="lt2"/>
              </a:buClr>
              <a:buSzPts val="1600"/>
              <a:buChar char="●"/>
            </a:pPr>
            <a:r>
              <a:rPr lang="en" sz="1600">
                <a:solidFill>
                  <a:schemeClr val="dk1"/>
                </a:solidFill>
                <a:latin typeface="Archivo"/>
                <a:ea typeface="Archivo"/>
                <a:cs typeface="Archivo"/>
                <a:sym typeface="Archivo"/>
              </a:rPr>
              <a:t>HiNT.</a:t>
            </a:r>
            <a:endParaRPr sz="1600">
              <a:solidFill>
                <a:schemeClr val="dk1"/>
              </a:solidFill>
              <a:latin typeface="Archivo"/>
              <a:ea typeface="Archivo"/>
              <a:cs typeface="Archivo"/>
              <a:sym typeface="Archiv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
        <p:cNvGrpSpPr/>
        <p:nvPr/>
      </p:nvGrpSpPr>
      <p:grpSpPr>
        <a:xfrm>
          <a:off x="0" y="0"/>
          <a:ext cx="0" cy="0"/>
          <a:chOff x="0" y="0"/>
          <a:chExt cx="0" cy="0"/>
        </a:xfrm>
      </p:grpSpPr>
      <p:sp>
        <p:nvSpPr>
          <p:cNvPr id="455" name="Google Shape;455;p57"/>
          <p:cNvSpPr txBox="1">
            <a:spLocks noGrp="1"/>
          </p:cNvSpPr>
          <p:nvPr>
            <p:ph type="title"/>
          </p:nvPr>
        </p:nvSpPr>
        <p:spPr>
          <a:xfrm>
            <a:off x="2590167" y="11027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Goal</a:t>
            </a:r>
            <a:endParaRPr>
              <a:solidFill>
                <a:schemeClr val="dk1"/>
              </a:solidFill>
            </a:endParaRPr>
          </a:p>
        </p:txBody>
      </p:sp>
      <p:cxnSp>
        <p:nvCxnSpPr>
          <p:cNvPr id="456" name="Google Shape;456;p5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57" name="Google Shape;457;p5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58" name="Google Shape;458;p57"/>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Hegra Barneskole</a:t>
            </a:r>
            <a:endParaRPr sz="1100">
              <a:solidFill>
                <a:schemeClr val="dk1"/>
              </a:solidFill>
              <a:latin typeface="Archivo"/>
              <a:ea typeface="Archivo"/>
              <a:cs typeface="Archivo"/>
              <a:sym typeface="Archivo"/>
            </a:endParaRPr>
          </a:p>
        </p:txBody>
      </p:sp>
      <p:sp>
        <p:nvSpPr>
          <p:cNvPr id="459" name="Google Shape;459;p5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460" name="Google Shape;460;p5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461" name="Google Shape;461;p57"/>
          <p:cNvPicPr preferRelativeResize="0">
            <a:picLocks noGrp="1"/>
          </p:cNvPicPr>
          <p:nvPr>
            <p:ph type="body" idx="1"/>
          </p:nvPr>
        </p:nvPicPr>
        <p:blipFill rotWithShape="1">
          <a:blip r:embed="rId4">
            <a:alphaModFix/>
          </a:blip>
          <a:srcRect/>
          <a:stretch/>
        </p:blipFill>
        <p:spPr>
          <a:xfrm>
            <a:off x="193146" y="1761697"/>
            <a:ext cx="1772700" cy="1113300"/>
          </a:xfrm>
          <a:prstGeom prst="rect">
            <a:avLst/>
          </a:prstGeom>
          <a:noFill/>
          <a:ln>
            <a:noFill/>
          </a:ln>
        </p:spPr>
      </p:pic>
      <p:sp>
        <p:nvSpPr>
          <p:cNvPr id="462" name="Google Shape;462;p57"/>
          <p:cNvSpPr txBox="1"/>
          <p:nvPr/>
        </p:nvSpPr>
        <p:spPr>
          <a:xfrm>
            <a:off x="2483086" y="1124678"/>
            <a:ext cx="4912500" cy="18009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Utilize local resources.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Increase competence on sustainable development.</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Theoretical knowledge by practical activities.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Interdisciplinary arena and curriculum.</a:t>
            </a:r>
            <a:endParaRPr sz="1100"/>
          </a:p>
        </p:txBody>
      </p:sp>
      <p:pic>
        <p:nvPicPr>
          <p:cNvPr id="463" name="Google Shape;463;p57"/>
          <p:cNvPicPr preferRelativeResize="0"/>
          <p:nvPr/>
        </p:nvPicPr>
        <p:blipFill>
          <a:blip r:embed="rId5">
            <a:alphaModFix/>
          </a:blip>
          <a:stretch>
            <a:fillRect/>
          </a:stretch>
        </p:blipFill>
        <p:spPr>
          <a:xfrm>
            <a:off x="3416100" y="3083224"/>
            <a:ext cx="3373541" cy="180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58"/>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Description</a:t>
            </a:r>
            <a:endParaRPr>
              <a:solidFill>
                <a:schemeClr val="dk1"/>
              </a:solidFill>
            </a:endParaRPr>
          </a:p>
        </p:txBody>
      </p:sp>
      <p:cxnSp>
        <p:nvCxnSpPr>
          <p:cNvPr id="469" name="Google Shape;469;p58"/>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70" name="Google Shape;470;p58"/>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71" name="Google Shape;471;p58"/>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Hegra Barneskole</a:t>
            </a:r>
            <a:endParaRPr sz="1100">
              <a:solidFill>
                <a:schemeClr val="dk1"/>
              </a:solidFill>
              <a:latin typeface="Archivo"/>
              <a:ea typeface="Archivo"/>
              <a:cs typeface="Archivo"/>
              <a:sym typeface="Archivo"/>
            </a:endParaRPr>
          </a:p>
        </p:txBody>
      </p:sp>
      <p:sp>
        <p:nvSpPr>
          <p:cNvPr id="472" name="Google Shape;472;p58"/>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473" name="Google Shape;473;p58"/>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474" name="Google Shape;474;p58"/>
          <p:cNvPicPr preferRelativeResize="0">
            <a:picLocks noGrp="1"/>
          </p:cNvPicPr>
          <p:nvPr>
            <p:ph type="body" idx="1"/>
          </p:nvPr>
        </p:nvPicPr>
        <p:blipFill rotWithShape="1">
          <a:blip r:embed="rId4">
            <a:alphaModFix/>
          </a:blip>
          <a:srcRect/>
          <a:stretch/>
        </p:blipFill>
        <p:spPr>
          <a:xfrm>
            <a:off x="285302" y="1245753"/>
            <a:ext cx="1772700" cy="1113300"/>
          </a:xfrm>
          <a:prstGeom prst="rect">
            <a:avLst/>
          </a:prstGeom>
          <a:noFill/>
          <a:ln>
            <a:noFill/>
          </a:ln>
        </p:spPr>
      </p:pic>
      <p:cxnSp>
        <p:nvCxnSpPr>
          <p:cNvPr id="475" name="Google Shape;475;p58"/>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476" name="Google Shape;476;p58"/>
          <p:cNvSpPr txBox="1"/>
          <p:nvPr/>
        </p:nvSpPr>
        <p:spPr>
          <a:xfrm>
            <a:off x="2995448" y="2209853"/>
            <a:ext cx="4912500" cy="23088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Life of the wild salmon.</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Fish farming.</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Fish as food.</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The looks, purpose, and use of the river. </a:t>
            </a:r>
            <a:endParaRPr sz="18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Human impact, for better and for worse. </a:t>
            </a:r>
            <a:endParaRPr sz="18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Why the river is as important as it is.</a:t>
            </a:r>
            <a:endParaRPr sz="1100"/>
          </a:p>
        </p:txBody>
      </p:sp>
      <p:pic>
        <p:nvPicPr>
          <p:cNvPr id="477" name="Google Shape;477;p58"/>
          <p:cNvPicPr preferRelativeResize="0"/>
          <p:nvPr/>
        </p:nvPicPr>
        <p:blipFill>
          <a:blip r:embed="rId5">
            <a:alphaModFix/>
          </a:blip>
          <a:stretch>
            <a:fillRect/>
          </a:stretch>
        </p:blipFill>
        <p:spPr>
          <a:xfrm>
            <a:off x="94085" y="2998022"/>
            <a:ext cx="2154951" cy="1347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1"/>
        <p:cNvGrpSpPr/>
        <p:nvPr/>
      </p:nvGrpSpPr>
      <p:grpSpPr>
        <a:xfrm>
          <a:off x="0" y="0"/>
          <a:ext cx="0" cy="0"/>
          <a:chOff x="0" y="0"/>
          <a:chExt cx="0" cy="0"/>
        </a:xfrm>
      </p:grpSpPr>
      <p:sp>
        <p:nvSpPr>
          <p:cNvPr id="482" name="Google Shape;482;p59"/>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Benefits</a:t>
            </a:r>
            <a:endParaRPr>
              <a:solidFill>
                <a:schemeClr val="dk1"/>
              </a:solidFill>
            </a:endParaRPr>
          </a:p>
        </p:txBody>
      </p:sp>
      <p:cxnSp>
        <p:nvCxnSpPr>
          <p:cNvPr id="483" name="Google Shape;483;p59"/>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84" name="Google Shape;484;p59"/>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85" name="Google Shape;485;p59"/>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Hegra Barneskole</a:t>
            </a:r>
            <a:endParaRPr sz="1100">
              <a:solidFill>
                <a:schemeClr val="dk1"/>
              </a:solidFill>
              <a:latin typeface="Archivo"/>
              <a:ea typeface="Archivo"/>
              <a:cs typeface="Archivo"/>
              <a:sym typeface="Archivo"/>
            </a:endParaRPr>
          </a:p>
        </p:txBody>
      </p:sp>
      <p:sp>
        <p:nvSpPr>
          <p:cNvPr id="486" name="Google Shape;486;p59"/>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487" name="Google Shape;487;p59"/>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488" name="Google Shape;488;p59"/>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489" name="Google Shape;489;p59"/>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490" name="Google Shape;490;p59"/>
          <p:cNvSpPr txBox="1"/>
          <p:nvPr/>
        </p:nvSpPr>
        <p:spPr>
          <a:xfrm>
            <a:off x="2757473" y="2255921"/>
            <a:ext cx="4912500" cy="15237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Interdisciplinary.</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Sense of achievement.</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Witnessing positive developments.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From local to global.</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60"/>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Difficulties</a:t>
            </a:r>
            <a:endParaRPr>
              <a:solidFill>
                <a:schemeClr val="dk1"/>
              </a:solidFill>
            </a:endParaRPr>
          </a:p>
        </p:txBody>
      </p:sp>
      <p:cxnSp>
        <p:nvCxnSpPr>
          <p:cNvPr id="496" name="Google Shape;496;p60"/>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497" name="Google Shape;497;p60"/>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498" name="Google Shape;498;p60"/>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Hegra Barneskole</a:t>
            </a:r>
            <a:endParaRPr sz="1100">
              <a:solidFill>
                <a:schemeClr val="dk1"/>
              </a:solidFill>
              <a:latin typeface="Archivo"/>
              <a:ea typeface="Archivo"/>
              <a:cs typeface="Archivo"/>
              <a:sym typeface="Archivo"/>
            </a:endParaRPr>
          </a:p>
        </p:txBody>
      </p:sp>
      <p:sp>
        <p:nvSpPr>
          <p:cNvPr id="499" name="Google Shape;499;p60"/>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00" name="Google Shape;500;p60"/>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501" name="Google Shape;501;p60"/>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502" name="Google Shape;502;p60"/>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03" name="Google Shape;503;p60"/>
          <p:cNvSpPr txBox="1"/>
          <p:nvPr/>
        </p:nvSpPr>
        <p:spPr>
          <a:xfrm>
            <a:off x="2757473" y="2255921"/>
            <a:ext cx="4912500" cy="11775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Including external expertise.</a:t>
            </a:r>
            <a:endParaRPr sz="1800">
              <a:solidFill>
                <a:schemeClr val="dk1"/>
              </a:solidFill>
              <a:latin typeface="Archivo"/>
              <a:ea typeface="Archivo"/>
              <a:cs typeface="Archivo"/>
              <a:sym typeface="Archivo"/>
            </a:endParaRPr>
          </a:p>
          <a:p>
            <a:pPr marL="685800" marR="0" lvl="1" indent="-279400" algn="l" rtl="0">
              <a:spcBef>
                <a:spcPts val="0"/>
              </a:spcBef>
              <a:spcAft>
                <a:spcPts val="0"/>
              </a:spcAft>
              <a:buClr>
                <a:schemeClr val="dk1"/>
              </a:buClr>
              <a:buSzPts val="1800"/>
              <a:buFont typeface="Archivo"/>
              <a:buChar char="○"/>
            </a:pPr>
            <a:r>
              <a:rPr lang="en" sz="1800">
                <a:solidFill>
                  <a:schemeClr val="dk1"/>
                </a:solidFill>
                <a:latin typeface="Archivo"/>
                <a:ea typeface="Archivo"/>
                <a:cs typeface="Archivo"/>
                <a:sym typeface="Archivo"/>
              </a:rPr>
              <a:t>Demoted the teachers control of the project.</a:t>
            </a:r>
            <a:endParaRPr sz="1800">
              <a:solidFill>
                <a:schemeClr val="dk1"/>
              </a:solidFill>
              <a:latin typeface="Archivo"/>
              <a:ea typeface="Archivo"/>
              <a:cs typeface="Archivo"/>
              <a:sym typeface="Archivo"/>
            </a:endParaRPr>
          </a:p>
          <a:p>
            <a:pPr marL="685800" marR="0" lvl="1" indent="-279400" algn="l" rtl="0">
              <a:spcBef>
                <a:spcPts val="0"/>
              </a:spcBef>
              <a:spcAft>
                <a:spcPts val="0"/>
              </a:spcAft>
              <a:buClr>
                <a:schemeClr val="dk1"/>
              </a:buClr>
              <a:buSzPts val="1800"/>
              <a:buFont typeface="Archivo"/>
              <a:buChar char="○"/>
            </a:pPr>
            <a:r>
              <a:rPr lang="en" sz="1800">
                <a:solidFill>
                  <a:schemeClr val="dk1"/>
                </a:solidFill>
                <a:latin typeface="Archivo"/>
                <a:ea typeface="Archivo"/>
                <a:cs typeface="Archivo"/>
                <a:sym typeface="Archivo"/>
              </a:rPr>
              <a:t>Seen as a motivating factor.</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3"/>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Natursekken</a:t>
            </a:r>
            <a:endParaRPr>
              <a:solidFill>
                <a:schemeClr val="dk1"/>
              </a:solidFill>
            </a:endParaRPr>
          </a:p>
        </p:txBody>
      </p:sp>
      <p:sp>
        <p:nvSpPr>
          <p:cNvPr id="278" name="Google Shape;278;p43"/>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279" name="Google Shape;279;p43"/>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280" name="Google Shape;280;p43"/>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61"/>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Opportunities</a:t>
            </a:r>
            <a:endParaRPr>
              <a:solidFill>
                <a:schemeClr val="dk1"/>
              </a:solidFill>
            </a:endParaRPr>
          </a:p>
        </p:txBody>
      </p:sp>
      <p:cxnSp>
        <p:nvCxnSpPr>
          <p:cNvPr id="509" name="Google Shape;509;p61"/>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510" name="Google Shape;510;p61"/>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11" name="Google Shape;511;p61"/>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Hegra Barneskole</a:t>
            </a:r>
            <a:endParaRPr sz="1100">
              <a:solidFill>
                <a:schemeClr val="dk1"/>
              </a:solidFill>
              <a:latin typeface="Archivo"/>
              <a:ea typeface="Archivo"/>
              <a:cs typeface="Archivo"/>
              <a:sym typeface="Archivo"/>
            </a:endParaRPr>
          </a:p>
        </p:txBody>
      </p:sp>
      <p:sp>
        <p:nvSpPr>
          <p:cNvPr id="512" name="Google Shape;512;p61"/>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13" name="Google Shape;513;p61"/>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514" name="Google Shape;514;p61"/>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515" name="Google Shape;515;p61"/>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16" name="Google Shape;516;p61"/>
          <p:cNvSpPr txBox="1"/>
          <p:nvPr/>
        </p:nvSpPr>
        <p:spPr>
          <a:xfrm>
            <a:off x="2757473" y="2255921"/>
            <a:ext cx="4912500" cy="3462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Including external actors.</a:t>
            </a:r>
            <a:endParaRPr sz="1100"/>
          </a:p>
        </p:txBody>
      </p:sp>
      <p:pic>
        <p:nvPicPr>
          <p:cNvPr id="517" name="Google Shape;517;p61"/>
          <p:cNvPicPr preferRelativeResize="0"/>
          <p:nvPr/>
        </p:nvPicPr>
        <p:blipFill>
          <a:blip r:embed="rId5">
            <a:alphaModFix/>
          </a:blip>
          <a:stretch>
            <a:fillRect/>
          </a:stretch>
        </p:blipFill>
        <p:spPr>
          <a:xfrm>
            <a:off x="2549194" y="2923781"/>
            <a:ext cx="5120924" cy="16765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1"/>
        <p:cNvGrpSpPr/>
        <p:nvPr/>
      </p:nvGrpSpPr>
      <p:grpSpPr>
        <a:xfrm>
          <a:off x="0" y="0"/>
          <a:ext cx="0" cy="0"/>
          <a:chOff x="0" y="0"/>
          <a:chExt cx="0" cy="0"/>
        </a:xfrm>
      </p:grpSpPr>
      <p:sp>
        <p:nvSpPr>
          <p:cNvPr id="522" name="Google Shape;522;p62"/>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Børsa Skole</a:t>
            </a:r>
            <a:endParaRPr>
              <a:solidFill>
                <a:schemeClr val="dk1"/>
              </a:solidFill>
            </a:endParaRPr>
          </a:p>
        </p:txBody>
      </p:sp>
      <p:sp>
        <p:nvSpPr>
          <p:cNvPr id="523" name="Google Shape;523;p62"/>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524" name="Google Shape;524;p62"/>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525" name="Google Shape;525;p62"/>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26" name="Google Shape;526;p62"/>
          <p:cNvSpPr txBox="1"/>
          <p:nvPr/>
        </p:nvSpPr>
        <p:spPr>
          <a:xfrm>
            <a:off x="2900363" y="3529013"/>
            <a:ext cx="4486200" cy="4146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Vannets kretsløp /</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The water cycle</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63"/>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Central Actors</a:t>
            </a:r>
            <a:endParaRPr>
              <a:solidFill>
                <a:schemeClr val="dk1"/>
              </a:solidFill>
            </a:endParaRPr>
          </a:p>
        </p:txBody>
      </p:sp>
      <p:pic>
        <p:nvPicPr>
          <p:cNvPr id="532" name="Google Shape;532;p63"/>
          <p:cNvPicPr preferRelativeResize="0"/>
          <p:nvPr/>
        </p:nvPicPr>
        <p:blipFill rotWithShape="1">
          <a:blip r:embed="rId3">
            <a:alphaModFix/>
          </a:blip>
          <a:srcRect l="-41602" t="5675" r="45077" b="5914"/>
          <a:stretch/>
        </p:blipFill>
        <p:spPr>
          <a:xfrm>
            <a:off x="2355194" y="0"/>
            <a:ext cx="5600712" cy="5129810"/>
          </a:xfrm>
          <a:prstGeom prst="rect">
            <a:avLst/>
          </a:prstGeom>
          <a:noFill/>
          <a:ln>
            <a:noFill/>
          </a:ln>
        </p:spPr>
      </p:pic>
      <p:cxnSp>
        <p:nvCxnSpPr>
          <p:cNvPr id="533" name="Google Shape;533;p63"/>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534" name="Google Shape;534;p63"/>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35" name="Google Shape;535;p63"/>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chivo"/>
                <a:ea typeface="Archivo"/>
                <a:cs typeface="Archivo"/>
                <a:sym typeface="Archivo"/>
              </a:rPr>
              <a:t>Børsa Skole</a:t>
            </a:r>
            <a:endParaRPr sz="1100"/>
          </a:p>
        </p:txBody>
      </p:sp>
      <p:sp>
        <p:nvSpPr>
          <p:cNvPr id="536" name="Google Shape;536;p63"/>
          <p:cNvSpPr/>
          <p:nvPr/>
        </p:nvSpPr>
        <p:spPr>
          <a:xfrm>
            <a:off x="0" y="0"/>
            <a:ext cx="23433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37" name="Google Shape;537;p63"/>
          <p:cNvPicPr preferRelativeResize="0"/>
          <p:nvPr/>
        </p:nvPicPr>
        <p:blipFill rotWithShape="1">
          <a:blip r:embed="rId4">
            <a:alphaModFix/>
          </a:blip>
          <a:srcRect r="74374"/>
          <a:stretch/>
        </p:blipFill>
        <p:spPr>
          <a:xfrm>
            <a:off x="0" y="0"/>
            <a:ext cx="2343134" cy="5143500"/>
          </a:xfrm>
          <a:prstGeom prst="rect">
            <a:avLst/>
          </a:prstGeom>
          <a:noFill/>
          <a:ln>
            <a:noFill/>
          </a:ln>
        </p:spPr>
      </p:pic>
      <p:cxnSp>
        <p:nvCxnSpPr>
          <p:cNvPr id="538" name="Google Shape;538;p63"/>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39" name="Google Shape;539;p63"/>
          <p:cNvSpPr txBox="1"/>
          <p:nvPr/>
        </p:nvSpPr>
        <p:spPr>
          <a:xfrm>
            <a:off x="2757469" y="2122575"/>
            <a:ext cx="4075800" cy="1685400"/>
          </a:xfrm>
          <a:prstGeom prst="rect">
            <a:avLst/>
          </a:prstGeom>
          <a:noFill/>
          <a:ln>
            <a:noFill/>
          </a:ln>
        </p:spPr>
        <p:txBody>
          <a:bodyPr spcFirstLastPara="1" wrap="square" lIns="68575" tIns="34275" rIns="68575" bIns="34275" anchor="t" anchorCtr="0">
            <a:spAutoFit/>
          </a:bodyPr>
          <a:lstStyle/>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3rd grade school children, and teachers, at Børsa School.</a:t>
            </a:r>
            <a:endParaRPr sz="1800">
              <a:solidFill>
                <a:schemeClr val="dk1"/>
              </a:solidFill>
              <a:latin typeface="Archivo"/>
              <a:ea typeface="Archivo"/>
              <a:cs typeface="Archivo"/>
              <a:sym typeface="Archivo"/>
            </a:endParaRPr>
          </a:p>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Technical agency, Skaun municipality.</a:t>
            </a:r>
            <a:endParaRPr sz="1800">
              <a:solidFill>
                <a:schemeClr val="dk1"/>
              </a:solidFill>
              <a:latin typeface="Archivo"/>
              <a:ea typeface="Archivo"/>
              <a:cs typeface="Archivo"/>
              <a:sym typeface="Archivo"/>
            </a:endParaRPr>
          </a:p>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NTNU/HiST.</a:t>
            </a:r>
            <a:endParaRPr sz="1800">
              <a:solidFill>
                <a:schemeClr val="dk1"/>
              </a:solidFill>
              <a:latin typeface="Archivo"/>
              <a:ea typeface="Archivo"/>
              <a:cs typeface="Archivo"/>
              <a:sym typeface="Archiv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3"/>
        <p:cNvGrpSpPr/>
        <p:nvPr/>
      </p:nvGrpSpPr>
      <p:grpSpPr>
        <a:xfrm>
          <a:off x="0" y="0"/>
          <a:ext cx="0" cy="0"/>
          <a:chOff x="0" y="0"/>
          <a:chExt cx="0" cy="0"/>
        </a:xfrm>
      </p:grpSpPr>
      <p:sp>
        <p:nvSpPr>
          <p:cNvPr id="544" name="Google Shape;544;p64"/>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Goal</a:t>
            </a:r>
            <a:endParaRPr>
              <a:solidFill>
                <a:schemeClr val="dk1"/>
              </a:solidFill>
            </a:endParaRPr>
          </a:p>
        </p:txBody>
      </p:sp>
      <p:cxnSp>
        <p:nvCxnSpPr>
          <p:cNvPr id="545" name="Google Shape;545;p6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546" name="Google Shape;546;p6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47" name="Google Shape;547;p6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Børsa Skole</a:t>
            </a:r>
            <a:endParaRPr sz="1100"/>
          </a:p>
        </p:txBody>
      </p:sp>
      <p:sp>
        <p:nvSpPr>
          <p:cNvPr id="548" name="Google Shape;548;p6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49" name="Google Shape;549;p6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550" name="Google Shape;550;p64"/>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551" name="Google Shape;551;p6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52" name="Google Shape;552;p64"/>
          <p:cNvSpPr txBox="1"/>
          <p:nvPr/>
        </p:nvSpPr>
        <p:spPr>
          <a:xfrm>
            <a:off x="2729373" y="2062109"/>
            <a:ext cx="4912500" cy="7389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The cycle of water.</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Interdisciplinary arenas and curriculum.</a:t>
            </a:r>
            <a:endParaRPr sz="1100"/>
          </a:p>
        </p:txBody>
      </p:sp>
      <p:pic>
        <p:nvPicPr>
          <p:cNvPr id="553" name="Google Shape;553;p64"/>
          <p:cNvPicPr preferRelativeResize="0"/>
          <p:nvPr/>
        </p:nvPicPr>
        <p:blipFill>
          <a:blip r:embed="rId5">
            <a:alphaModFix/>
          </a:blip>
          <a:stretch>
            <a:fillRect/>
          </a:stretch>
        </p:blipFill>
        <p:spPr>
          <a:xfrm>
            <a:off x="3551612" y="3060676"/>
            <a:ext cx="3183763" cy="1854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7"/>
        <p:cNvGrpSpPr/>
        <p:nvPr/>
      </p:nvGrpSpPr>
      <p:grpSpPr>
        <a:xfrm>
          <a:off x="0" y="0"/>
          <a:ext cx="0" cy="0"/>
          <a:chOff x="0" y="0"/>
          <a:chExt cx="0" cy="0"/>
        </a:xfrm>
      </p:grpSpPr>
      <p:sp>
        <p:nvSpPr>
          <p:cNvPr id="558" name="Google Shape;558;p65"/>
          <p:cNvSpPr txBox="1">
            <a:spLocks noGrp="1"/>
          </p:cNvSpPr>
          <p:nvPr>
            <p:ph type="title"/>
          </p:nvPr>
        </p:nvSpPr>
        <p:spPr>
          <a:xfrm>
            <a:off x="2753173" y="540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Description</a:t>
            </a:r>
            <a:endParaRPr>
              <a:solidFill>
                <a:schemeClr val="dk1"/>
              </a:solidFill>
            </a:endParaRPr>
          </a:p>
        </p:txBody>
      </p:sp>
      <p:cxnSp>
        <p:nvCxnSpPr>
          <p:cNvPr id="559" name="Google Shape;559;p65"/>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560" name="Google Shape;560;p65"/>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61" name="Google Shape;561;p65"/>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Børsa Skole</a:t>
            </a:r>
            <a:endParaRPr sz="1100"/>
          </a:p>
        </p:txBody>
      </p:sp>
      <p:sp>
        <p:nvSpPr>
          <p:cNvPr id="562" name="Google Shape;562;p65"/>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63" name="Google Shape;563;p65"/>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564" name="Google Shape;564;p65"/>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565" name="Google Shape;565;p65"/>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66" name="Google Shape;566;p65"/>
          <p:cNvSpPr txBox="1"/>
          <p:nvPr/>
        </p:nvSpPr>
        <p:spPr>
          <a:xfrm>
            <a:off x="2729356" y="2068549"/>
            <a:ext cx="4912500" cy="24705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Exploratory terminology.</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Water stream → river → fjord.</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Mind-maps, experiments.</a:t>
            </a:r>
            <a:endParaRPr sz="1800">
              <a:solidFill>
                <a:schemeClr val="dk1"/>
              </a:solidFill>
              <a:latin typeface="Archivo"/>
              <a:ea typeface="Archivo"/>
              <a:cs typeface="Archivo"/>
              <a:sym typeface="Archivo"/>
            </a:endParaRPr>
          </a:p>
          <a:p>
            <a:pPr marL="685800" marR="0" lvl="1" indent="-247650" algn="l" rtl="0">
              <a:spcBef>
                <a:spcPts val="90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Will the water in the fjords evaporate?</a:t>
            </a:r>
            <a:endParaRPr sz="1300">
              <a:solidFill>
                <a:schemeClr val="dk1"/>
              </a:solidFill>
              <a:latin typeface="Archivo"/>
              <a:ea typeface="Archivo"/>
              <a:cs typeface="Archivo"/>
              <a:sym typeface="Archivo"/>
            </a:endParaRPr>
          </a:p>
          <a:p>
            <a:pPr marL="685800" marR="0" lvl="1" indent="-247650" algn="l" rtl="0">
              <a:spcBef>
                <a:spcPts val="90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Can we use all the water we want?</a:t>
            </a:r>
            <a:endParaRPr sz="1300">
              <a:solidFill>
                <a:schemeClr val="dk1"/>
              </a:solidFill>
              <a:latin typeface="Archivo"/>
              <a:ea typeface="Archivo"/>
              <a:cs typeface="Archivo"/>
              <a:sym typeface="Archivo"/>
            </a:endParaRPr>
          </a:p>
          <a:p>
            <a:pPr marL="685800" marR="0" lvl="1" indent="-247650" algn="l" rtl="0">
              <a:spcBef>
                <a:spcPts val="90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What to do when we dont have access to water?</a:t>
            </a:r>
            <a:endParaRPr sz="13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Comparing observations.</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0"/>
        <p:cNvGrpSpPr/>
        <p:nvPr/>
      </p:nvGrpSpPr>
      <p:grpSpPr>
        <a:xfrm>
          <a:off x="0" y="0"/>
          <a:ext cx="0" cy="0"/>
          <a:chOff x="0" y="0"/>
          <a:chExt cx="0" cy="0"/>
        </a:xfrm>
      </p:grpSpPr>
      <p:sp>
        <p:nvSpPr>
          <p:cNvPr id="571" name="Google Shape;571;p66"/>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Benefits</a:t>
            </a:r>
            <a:endParaRPr>
              <a:solidFill>
                <a:schemeClr val="dk1"/>
              </a:solidFill>
            </a:endParaRPr>
          </a:p>
        </p:txBody>
      </p:sp>
      <p:cxnSp>
        <p:nvCxnSpPr>
          <p:cNvPr id="572" name="Google Shape;572;p6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573" name="Google Shape;573;p6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74" name="Google Shape;574;p66"/>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Børsa Skole</a:t>
            </a:r>
            <a:endParaRPr sz="1100"/>
          </a:p>
        </p:txBody>
      </p:sp>
      <p:sp>
        <p:nvSpPr>
          <p:cNvPr id="575" name="Google Shape;575;p66"/>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76" name="Google Shape;576;p66"/>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577" name="Google Shape;577;p66"/>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578" name="Google Shape;578;p6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79" name="Google Shape;579;p66"/>
          <p:cNvSpPr txBox="1"/>
          <p:nvPr/>
        </p:nvSpPr>
        <p:spPr>
          <a:xfrm>
            <a:off x="2565546" y="1947825"/>
            <a:ext cx="2662500" cy="14085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Practical experience.</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Individual impressions.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Further research.</a:t>
            </a:r>
            <a:endParaRPr sz="1100"/>
          </a:p>
        </p:txBody>
      </p:sp>
      <p:pic>
        <p:nvPicPr>
          <p:cNvPr id="580" name="Google Shape;580;p66"/>
          <p:cNvPicPr preferRelativeResize="0"/>
          <p:nvPr/>
        </p:nvPicPr>
        <p:blipFill>
          <a:blip r:embed="rId5">
            <a:alphaModFix/>
          </a:blip>
          <a:stretch>
            <a:fillRect/>
          </a:stretch>
        </p:blipFill>
        <p:spPr>
          <a:xfrm>
            <a:off x="4819848" y="3070749"/>
            <a:ext cx="2935825" cy="1828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67"/>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Difficulties</a:t>
            </a:r>
            <a:endParaRPr>
              <a:solidFill>
                <a:schemeClr val="dk1"/>
              </a:solidFill>
            </a:endParaRPr>
          </a:p>
        </p:txBody>
      </p:sp>
      <p:cxnSp>
        <p:nvCxnSpPr>
          <p:cNvPr id="586" name="Google Shape;586;p6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587" name="Google Shape;587;p6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588" name="Google Shape;588;p67"/>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Børsa Skole</a:t>
            </a:r>
            <a:endParaRPr sz="1100"/>
          </a:p>
        </p:txBody>
      </p:sp>
      <p:sp>
        <p:nvSpPr>
          <p:cNvPr id="589" name="Google Shape;589;p6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590" name="Google Shape;590;p6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591" name="Google Shape;591;p67"/>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592" name="Google Shape;592;p67"/>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593" name="Google Shape;593;p67"/>
          <p:cNvSpPr txBox="1"/>
          <p:nvPr/>
        </p:nvSpPr>
        <p:spPr>
          <a:xfrm>
            <a:off x="2757473" y="2255921"/>
            <a:ext cx="4912500" cy="7389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Time consuming.</a:t>
            </a:r>
            <a:endParaRPr sz="1100"/>
          </a:p>
          <a:p>
            <a:pPr marL="685800" marR="0" lvl="1" indent="-279400" algn="l" rtl="0">
              <a:spcBef>
                <a:spcPts val="900"/>
              </a:spcBef>
              <a:spcAft>
                <a:spcPts val="0"/>
              </a:spcAft>
              <a:buClr>
                <a:schemeClr val="lt2"/>
              </a:buClr>
              <a:buSzPts val="1800"/>
              <a:buFont typeface="Arial"/>
              <a:buChar char="○"/>
            </a:pPr>
            <a:r>
              <a:rPr lang="en" sz="1100"/>
              <a:t>Not necessarily an issue upon later projects.</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7"/>
        <p:cNvGrpSpPr/>
        <p:nvPr/>
      </p:nvGrpSpPr>
      <p:grpSpPr>
        <a:xfrm>
          <a:off x="0" y="0"/>
          <a:ext cx="0" cy="0"/>
          <a:chOff x="0" y="0"/>
          <a:chExt cx="0" cy="0"/>
        </a:xfrm>
      </p:grpSpPr>
      <p:sp>
        <p:nvSpPr>
          <p:cNvPr id="598" name="Google Shape;598;p68"/>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Opportunities</a:t>
            </a:r>
            <a:endParaRPr>
              <a:solidFill>
                <a:schemeClr val="dk1"/>
              </a:solidFill>
            </a:endParaRPr>
          </a:p>
        </p:txBody>
      </p:sp>
      <p:cxnSp>
        <p:nvCxnSpPr>
          <p:cNvPr id="599" name="Google Shape;599;p68"/>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00" name="Google Shape;600;p68"/>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01" name="Google Shape;601;p68"/>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Børsa Skole</a:t>
            </a:r>
            <a:endParaRPr sz="1100"/>
          </a:p>
        </p:txBody>
      </p:sp>
      <p:sp>
        <p:nvSpPr>
          <p:cNvPr id="602" name="Google Shape;602;p68"/>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603" name="Google Shape;603;p68"/>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604" name="Google Shape;604;p68"/>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605" name="Google Shape;605;p68"/>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606" name="Google Shape;606;p68"/>
          <p:cNvSpPr txBox="1"/>
          <p:nvPr/>
        </p:nvSpPr>
        <p:spPr>
          <a:xfrm>
            <a:off x="2757473" y="2255921"/>
            <a:ext cx="4912500" cy="11313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Discuss impressions and observations.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Exploratory.</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Reflect on personal use.</a:t>
            </a:r>
            <a:endParaRPr sz="1100"/>
          </a:p>
        </p:txBody>
      </p:sp>
      <p:pic>
        <p:nvPicPr>
          <p:cNvPr id="607" name="Google Shape;607;p68"/>
          <p:cNvPicPr preferRelativeResize="0"/>
          <p:nvPr/>
        </p:nvPicPr>
        <p:blipFill>
          <a:blip r:embed="rId5">
            <a:alphaModFix/>
          </a:blip>
          <a:stretch>
            <a:fillRect/>
          </a:stretch>
        </p:blipFill>
        <p:spPr>
          <a:xfrm>
            <a:off x="5861734" y="3387225"/>
            <a:ext cx="1808241" cy="1707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69"/>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a:solidFill>
                  <a:schemeClr val="dk1"/>
                </a:solidFill>
              </a:rPr>
              <a:t>Rognan Ungdomsskole</a:t>
            </a:r>
            <a:endParaRPr>
              <a:solidFill>
                <a:schemeClr val="dk1"/>
              </a:solidFill>
            </a:endParaRPr>
          </a:p>
        </p:txBody>
      </p:sp>
      <p:sp>
        <p:nvSpPr>
          <p:cNvPr id="613" name="Google Shape;613;p69"/>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14" name="Google Shape;614;p69"/>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615" name="Google Shape;615;p69"/>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16" name="Google Shape;616;p69"/>
          <p:cNvSpPr txBox="1"/>
          <p:nvPr/>
        </p:nvSpPr>
        <p:spPr>
          <a:xfrm>
            <a:off x="2900363" y="3529013"/>
            <a:ext cx="4486200" cy="4146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Artmangsføld på prøve /</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Testing biodiversity</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0"/>
        <p:cNvGrpSpPr/>
        <p:nvPr/>
      </p:nvGrpSpPr>
      <p:grpSpPr>
        <a:xfrm>
          <a:off x="0" y="0"/>
          <a:ext cx="0" cy="0"/>
          <a:chOff x="0" y="0"/>
          <a:chExt cx="0" cy="0"/>
        </a:xfrm>
      </p:grpSpPr>
      <p:sp>
        <p:nvSpPr>
          <p:cNvPr id="621" name="Google Shape;621;p70"/>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Background </a:t>
            </a:r>
            <a:endParaRPr>
              <a:solidFill>
                <a:schemeClr val="dk1"/>
              </a:solidFill>
            </a:endParaRPr>
          </a:p>
        </p:txBody>
      </p:sp>
      <p:cxnSp>
        <p:nvCxnSpPr>
          <p:cNvPr id="622" name="Google Shape;622;p70"/>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23" name="Google Shape;623;p70"/>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24" name="Google Shape;624;p70"/>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5" name="Google Shape;625;p70"/>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26" name="Google Shape;626;p70"/>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627" name="Google Shape;627;p70"/>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628" name="Google Shape;628;p70"/>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629" name="Google Shape;629;p70"/>
          <p:cNvSpPr txBox="1"/>
          <p:nvPr/>
        </p:nvSpPr>
        <p:spPr>
          <a:xfrm>
            <a:off x="2757473" y="2255921"/>
            <a:ext cx="4912500" cy="1637100"/>
          </a:xfrm>
          <a:prstGeom prst="rect">
            <a:avLst/>
          </a:prstGeom>
          <a:noFill/>
          <a:ln>
            <a:noFill/>
          </a:ln>
        </p:spPr>
        <p:txBody>
          <a:bodyPr spcFirstLastPara="1" wrap="square" lIns="68575" tIns="34275" rIns="68575" bIns="34275" anchor="t" anchorCtr="0">
            <a:spAutoFit/>
          </a:bodyPr>
          <a:lstStyle/>
          <a:p>
            <a:pPr marL="342900" lvl="0" indent="-285750" algn="l" rtl="0">
              <a:lnSpc>
                <a:spcPct val="115000"/>
              </a:lnSpc>
              <a:spcBef>
                <a:spcPts val="0"/>
              </a:spcBef>
              <a:spcAft>
                <a:spcPts val="0"/>
              </a:spcAft>
              <a:buClr>
                <a:schemeClr val="dk1"/>
              </a:buClr>
              <a:buSzPts val="1900"/>
              <a:buFont typeface="Archivo"/>
              <a:buChar char="-"/>
            </a:pPr>
            <a:r>
              <a:rPr lang="en" sz="1100">
                <a:solidFill>
                  <a:schemeClr val="dk1"/>
                </a:solidFill>
                <a:latin typeface="Archivo"/>
                <a:ea typeface="Archivo"/>
                <a:cs typeface="Archivo"/>
                <a:sym typeface="Archivo"/>
              </a:rPr>
              <a:t>Assumption that the species diversity among birds in the Fiskvågvannet nature reserve changed. </a:t>
            </a:r>
            <a:endParaRPr sz="1100">
              <a:solidFill>
                <a:schemeClr val="dk1"/>
              </a:solidFill>
              <a:latin typeface="Archivo"/>
              <a:ea typeface="Archivo"/>
              <a:cs typeface="Archivo"/>
              <a:sym typeface="Archivo"/>
            </a:endParaRPr>
          </a:p>
          <a:p>
            <a:pPr marL="342900" lvl="0" indent="-285750" algn="l" rtl="0">
              <a:lnSpc>
                <a:spcPct val="115000"/>
              </a:lnSpc>
              <a:spcBef>
                <a:spcPts val="0"/>
              </a:spcBef>
              <a:spcAft>
                <a:spcPts val="0"/>
              </a:spcAft>
              <a:buClr>
                <a:schemeClr val="dk1"/>
              </a:buClr>
              <a:buSzPts val="1900"/>
              <a:buFont typeface="Archivo"/>
              <a:buChar char="-"/>
            </a:pPr>
            <a:r>
              <a:rPr lang="en" sz="1100">
                <a:solidFill>
                  <a:schemeClr val="dk1"/>
                </a:solidFill>
                <a:latin typeface="Archivo"/>
                <a:ea typeface="Archivo"/>
                <a:cs typeface="Archivo"/>
                <a:sym typeface="Archivo"/>
              </a:rPr>
              <a:t>The main goal was to increase students' knowledge and understanding of sustainability</a:t>
            </a:r>
            <a:endParaRPr sz="1100">
              <a:solidFill>
                <a:schemeClr val="dk1"/>
              </a:solidFill>
              <a:latin typeface="Archivo"/>
              <a:ea typeface="Archivo"/>
              <a:cs typeface="Archivo"/>
              <a:sym typeface="Archivo"/>
            </a:endParaRPr>
          </a:p>
          <a:p>
            <a:pPr marL="342900" lvl="0" indent="-285750" algn="l" rtl="0">
              <a:lnSpc>
                <a:spcPct val="115000"/>
              </a:lnSpc>
              <a:spcBef>
                <a:spcPts val="0"/>
              </a:spcBef>
              <a:spcAft>
                <a:spcPts val="0"/>
              </a:spcAft>
              <a:buClr>
                <a:schemeClr val="dk1"/>
              </a:buClr>
              <a:buSzPts val="1900"/>
              <a:buFont typeface="Archivo"/>
              <a:buChar char="-"/>
            </a:pPr>
            <a:r>
              <a:rPr lang="en" sz="1100">
                <a:solidFill>
                  <a:schemeClr val="dk1"/>
                </a:solidFill>
                <a:latin typeface="Archivo"/>
                <a:ea typeface="Archivo"/>
                <a:cs typeface="Archivo"/>
                <a:sym typeface="Archivo"/>
              </a:rPr>
              <a:t>Management of our natural resources and give students a better basis for reflections on their own and society's role.</a:t>
            </a:r>
            <a:endParaRPr sz="1400">
              <a:solidFill>
                <a:schemeClr val="dk1"/>
              </a:solidFill>
              <a:latin typeface="Archivo"/>
              <a:ea typeface="Archivo"/>
              <a:cs typeface="Archivo"/>
              <a:sym typeface="Archiv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2753173" y="349199"/>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sz="2400">
                <a:solidFill>
                  <a:schemeClr val="dk1"/>
                </a:solidFill>
              </a:rPr>
              <a:t>Natursekken</a:t>
            </a:r>
            <a:endParaRPr sz="2400">
              <a:solidFill>
                <a:schemeClr val="dk1"/>
              </a:solidFill>
            </a:endParaRPr>
          </a:p>
        </p:txBody>
      </p:sp>
      <p:cxnSp>
        <p:nvCxnSpPr>
          <p:cNvPr id="287" name="Google Shape;287;p4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288" name="Google Shape;288;p4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289" name="Google Shape;289;p4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Archivo"/>
                <a:ea typeface="Archivo"/>
                <a:cs typeface="Archivo"/>
                <a:sym typeface="Archivo"/>
              </a:rPr>
              <a:t>Natursekken</a:t>
            </a:r>
            <a:endParaRPr sz="1100" b="0" i="0" u="none" strike="noStrike" cap="none">
              <a:solidFill>
                <a:srgbClr val="000000"/>
              </a:solidFill>
              <a:latin typeface="Arial"/>
              <a:ea typeface="Arial"/>
              <a:cs typeface="Arial"/>
              <a:sym typeface="Arial"/>
            </a:endParaRPr>
          </a:p>
        </p:txBody>
      </p:sp>
      <p:sp>
        <p:nvSpPr>
          <p:cNvPr id="290" name="Google Shape;290;p4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291" name="Google Shape;291;p4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292" name="Google Shape;292;p44"/>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293" name="Google Shape;293;p4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294" name="Google Shape;294;p44"/>
          <p:cNvSpPr txBox="1"/>
          <p:nvPr/>
        </p:nvSpPr>
        <p:spPr>
          <a:xfrm>
            <a:off x="2729373" y="2040346"/>
            <a:ext cx="4912500" cy="2039400"/>
          </a:xfrm>
          <a:prstGeom prst="rect">
            <a:avLst/>
          </a:prstGeom>
          <a:noFill/>
          <a:ln>
            <a:noFill/>
          </a:ln>
        </p:spPr>
        <p:txBody>
          <a:bodyPr spcFirstLastPara="1" wrap="square" lIns="68575" tIns="34275" rIns="68575" bIns="34275" anchor="t" anchorCtr="0">
            <a:spAutoFit/>
          </a:bodyPr>
          <a:lstStyle/>
          <a:p>
            <a:pPr marL="457200" lvl="0" indent="-342900" algn="l" rtl="0">
              <a:spcBef>
                <a:spcPts val="1200"/>
              </a:spcBef>
              <a:spcAft>
                <a:spcPts val="0"/>
              </a:spcAft>
              <a:buClr>
                <a:schemeClr val="lt2"/>
              </a:buClr>
              <a:buSzPts val="1800"/>
              <a:buChar char="●"/>
            </a:pPr>
            <a:r>
              <a:rPr lang="en" sz="1800">
                <a:solidFill>
                  <a:schemeClr val="dk1"/>
                </a:solidFill>
                <a:latin typeface="Archivo"/>
                <a:ea typeface="Archivo"/>
                <a:cs typeface="Archivo"/>
                <a:sym typeface="Archivo"/>
              </a:rPr>
              <a:t>Professional and didactic guidance and funding.</a:t>
            </a:r>
            <a:endParaRPr sz="1800">
              <a:solidFill>
                <a:schemeClr val="dk1"/>
              </a:solidFill>
              <a:latin typeface="Archivo"/>
              <a:ea typeface="Archivo"/>
              <a:cs typeface="Archivo"/>
              <a:sym typeface="Archivo"/>
            </a:endParaRPr>
          </a:p>
          <a:p>
            <a:pPr marL="457200" lvl="0" indent="-342900" algn="l" rtl="0">
              <a:spcBef>
                <a:spcPts val="1200"/>
              </a:spcBef>
              <a:spcAft>
                <a:spcPts val="0"/>
              </a:spcAft>
              <a:buClr>
                <a:schemeClr val="lt2"/>
              </a:buClr>
              <a:buSzPts val="1800"/>
              <a:buChar char="●"/>
            </a:pPr>
            <a:r>
              <a:rPr lang="en" sz="1800">
                <a:solidFill>
                  <a:schemeClr val="dk1"/>
                </a:solidFill>
                <a:latin typeface="Archivo"/>
                <a:ea typeface="Archivo"/>
                <a:cs typeface="Archivo"/>
                <a:sym typeface="Archivo"/>
              </a:rPr>
              <a:t>Follow-up from the Norwegian Center for Science Education.</a:t>
            </a:r>
            <a:endParaRPr sz="1800">
              <a:solidFill>
                <a:schemeClr val="dk1"/>
              </a:solidFill>
              <a:latin typeface="Archivo"/>
              <a:ea typeface="Archivo"/>
              <a:cs typeface="Archivo"/>
              <a:sym typeface="Archivo"/>
            </a:endParaRPr>
          </a:p>
          <a:p>
            <a:pPr marL="457200" lvl="0" indent="-342900" algn="l" rtl="0">
              <a:spcBef>
                <a:spcPts val="1200"/>
              </a:spcBef>
              <a:spcAft>
                <a:spcPts val="0"/>
              </a:spcAft>
              <a:buClr>
                <a:schemeClr val="lt2"/>
              </a:buClr>
              <a:buSzPts val="1800"/>
              <a:buChar char="●"/>
            </a:pPr>
            <a:r>
              <a:rPr lang="en" sz="1800">
                <a:solidFill>
                  <a:schemeClr val="dk1"/>
                </a:solidFill>
                <a:latin typeface="Archivo"/>
                <a:ea typeface="Archivo"/>
                <a:cs typeface="Archivo"/>
                <a:sym typeface="Archivo"/>
              </a:rPr>
              <a:t>Regional contacts from institutions in the teacher-education programme.</a:t>
            </a:r>
            <a:endParaRPr sz="1800">
              <a:latin typeface="Archivo"/>
              <a:ea typeface="Archivo"/>
              <a:cs typeface="Archivo"/>
              <a:sym typeface="Archivo"/>
            </a:endParaRPr>
          </a:p>
        </p:txBody>
      </p:sp>
      <p:pic>
        <p:nvPicPr>
          <p:cNvPr id="295" name="Google Shape;295;p44" descr="Logo&#10;&#10;Description automatically generated"/>
          <p:cNvPicPr preferRelativeResize="0"/>
          <p:nvPr/>
        </p:nvPicPr>
        <p:blipFill>
          <a:blip r:embed="rId5">
            <a:alphaModFix/>
          </a:blip>
          <a:stretch>
            <a:fillRect/>
          </a:stretch>
        </p:blipFill>
        <p:spPr>
          <a:xfrm>
            <a:off x="5158175" y="610175"/>
            <a:ext cx="2529651" cy="655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3"/>
        <p:cNvGrpSpPr/>
        <p:nvPr/>
      </p:nvGrpSpPr>
      <p:grpSpPr>
        <a:xfrm>
          <a:off x="0" y="0"/>
          <a:ext cx="0" cy="0"/>
          <a:chOff x="0" y="0"/>
          <a:chExt cx="0" cy="0"/>
        </a:xfrm>
      </p:grpSpPr>
      <p:sp>
        <p:nvSpPr>
          <p:cNvPr id="634" name="Google Shape;634;p71"/>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Description</a:t>
            </a:r>
            <a:endParaRPr>
              <a:solidFill>
                <a:schemeClr val="dk1"/>
              </a:solidFill>
            </a:endParaRPr>
          </a:p>
        </p:txBody>
      </p:sp>
      <p:cxnSp>
        <p:nvCxnSpPr>
          <p:cNvPr id="635" name="Google Shape;635;p71"/>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36" name="Google Shape;636;p71"/>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37" name="Google Shape;637;p71"/>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38" name="Google Shape;638;p71"/>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39" name="Google Shape;639;p71"/>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640" name="Google Shape;640;p71"/>
          <p:cNvPicPr preferRelativeResize="0">
            <a:picLocks noGrp="1"/>
          </p:cNvPicPr>
          <p:nvPr>
            <p:ph type="body" idx="1"/>
          </p:nvPr>
        </p:nvPicPr>
        <p:blipFill rotWithShape="1">
          <a:blip r:embed="rId4">
            <a:alphaModFix/>
          </a:blip>
          <a:srcRect/>
          <a:stretch/>
        </p:blipFill>
        <p:spPr>
          <a:xfrm>
            <a:off x="285290" y="689122"/>
            <a:ext cx="1772700" cy="1113300"/>
          </a:xfrm>
          <a:prstGeom prst="rect">
            <a:avLst/>
          </a:prstGeom>
          <a:noFill/>
          <a:ln>
            <a:noFill/>
          </a:ln>
        </p:spPr>
      </p:pic>
      <p:cxnSp>
        <p:nvCxnSpPr>
          <p:cNvPr id="641" name="Google Shape;641;p71"/>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pic>
        <p:nvPicPr>
          <p:cNvPr id="642" name="Google Shape;642;p71"/>
          <p:cNvPicPr preferRelativeResize="0"/>
          <p:nvPr/>
        </p:nvPicPr>
        <p:blipFill>
          <a:blip r:embed="rId5">
            <a:alphaModFix/>
          </a:blip>
          <a:stretch>
            <a:fillRect/>
          </a:stretch>
        </p:blipFill>
        <p:spPr>
          <a:xfrm>
            <a:off x="117095" y="2255927"/>
            <a:ext cx="2109125" cy="1487772"/>
          </a:xfrm>
          <a:prstGeom prst="rect">
            <a:avLst/>
          </a:prstGeom>
          <a:noFill/>
          <a:ln>
            <a:noFill/>
          </a:ln>
        </p:spPr>
      </p:pic>
      <p:sp>
        <p:nvSpPr>
          <p:cNvPr id="643" name="Google Shape;643;p71"/>
          <p:cNvSpPr txBox="1"/>
          <p:nvPr/>
        </p:nvSpPr>
        <p:spPr>
          <a:xfrm>
            <a:off x="2719525" y="1920800"/>
            <a:ext cx="4932000" cy="3287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a:solidFill>
                  <a:schemeClr val="dk1"/>
                </a:solidFill>
                <a:latin typeface="Archivo"/>
                <a:ea typeface="Archivo"/>
                <a:cs typeface="Archivo"/>
                <a:sym typeface="Archivo"/>
              </a:rPr>
              <a:t>- Students explored a nature reserve and observed certain bird species</a:t>
            </a:r>
            <a:endParaRPr sz="12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200">
                <a:solidFill>
                  <a:schemeClr val="dk1"/>
                </a:solidFill>
                <a:latin typeface="Archivo"/>
                <a:ea typeface="Archivo"/>
                <a:cs typeface="Archivo"/>
                <a:sym typeface="Archivo"/>
              </a:rPr>
              <a:t>- Students used binoculars, telescopes, wild cameras and digital cameras </a:t>
            </a:r>
            <a:endParaRPr sz="12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200">
                <a:solidFill>
                  <a:schemeClr val="dk1"/>
                </a:solidFill>
                <a:latin typeface="Archivo"/>
                <a:ea typeface="Archivo"/>
                <a:cs typeface="Archivo"/>
                <a:sym typeface="Archivo"/>
              </a:rPr>
              <a:t>- Students also used iPads with GPS to enter their observations. </a:t>
            </a:r>
            <a:endParaRPr sz="12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200">
                <a:solidFill>
                  <a:schemeClr val="dk1"/>
                </a:solidFill>
                <a:latin typeface="Archivo"/>
                <a:ea typeface="Archivo"/>
                <a:cs typeface="Archivo"/>
                <a:sym typeface="Archivo"/>
              </a:rPr>
              <a:t>→ Every registration of a bird was sent to the website</a:t>
            </a:r>
            <a:r>
              <a:rPr lang="en" sz="1200" u="sng">
                <a:solidFill>
                  <a:schemeClr val="dk1"/>
                </a:solidFill>
                <a:latin typeface="Archivo"/>
                <a:ea typeface="Archivo"/>
                <a:cs typeface="Archivo"/>
                <a:sym typeface="Archivo"/>
              </a:rPr>
              <a:t> miljolare.no.</a:t>
            </a:r>
            <a:r>
              <a:rPr lang="en" sz="1200">
                <a:solidFill>
                  <a:schemeClr val="dk1"/>
                </a:solidFill>
                <a:latin typeface="Archivo"/>
                <a:ea typeface="Archivo"/>
                <a:cs typeface="Archivo"/>
                <a:sym typeface="Archivo"/>
              </a:rPr>
              <a:t> → Pictures of the cameras were sent to the teacher's phone</a:t>
            </a:r>
            <a:endParaRPr sz="12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200">
                <a:solidFill>
                  <a:schemeClr val="dk1"/>
                </a:solidFill>
                <a:latin typeface="Archivo"/>
                <a:ea typeface="Archivo"/>
                <a:cs typeface="Archivo"/>
                <a:sym typeface="Archivo"/>
              </a:rPr>
              <a:t>- In the classroom, students edited their results and published them online and in class  </a:t>
            </a:r>
            <a:endParaRPr sz="12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200"/>
          </a:p>
          <a:p>
            <a:pPr marL="342900" lvl="0" indent="0" algn="l" rtl="0">
              <a:lnSpc>
                <a:spcPct val="115000"/>
              </a:lnSpc>
              <a:spcBef>
                <a:spcPts val="0"/>
              </a:spcBef>
              <a:spcAft>
                <a:spcPts val="0"/>
              </a:spcAft>
              <a:buNone/>
            </a:pPr>
            <a:endParaRPr sz="12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7"/>
        <p:cNvGrpSpPr/>
        <p:nvPr/>
      </p:nvGrpSpPr>
      <p:grpSpPr>
        <a:xfrm>
          <a:off x="0" y="0"/>
          <a:ext cx="0" cy="0"/>
          <a:chOff x="0" y="0"/>
          <a:chExt cx="0" cy="0"/>
        </a:xfrm>
      </p:grpSpPr>
      <p:sp>
        <p:nvSpPr>
          <p:cNvPr id="648" name="Google Shape;648;p72"/>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Description</a:t>
            </a:r>
            <a:endParaRPr>
              <a:solidFill>
                <a:schemeClr val="dk1"/>
              </a:solidFill>
            </a:endParaRPr>
          </a:p>
        </p:txBody>
      </p:sp>
      <p:cxnSp>
        <p:nvCxnSpPr>
          <p:cNvPr id="649" name="Google Shape;649;p72"/>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50" name="Google Shape;650;p72"/>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51" name="Google Shape;651;p72"/>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52" name="Google Shape;652;p72"/>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53" name="Google Shape;653;p72"/>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654" name="Google Shape;654;p72"/>
          <p:cNvPicPr preferRelativeResize="0">
            <a:picLocks noGrp="1"/>
          </p:cNvPicPr>
          <p:nvPr>
            <p:ph type="body" idx="1"/>
          </p:nvPr>
        </p:nvPicPr>
        <p:blipFill rotWithShape="1">
          <a:blip r:embed="rId4">
            <a:alphaModFix/>
          </a:blip>
          <a:srcRect/>
          <a:stretch/>
        </p:blipFill>
        <p:spPr>
          <a:xfrm>
            <a:off x="285290" y="689122"/>
            <a:ext cx="1772700" cy="1113300"/>
          </a:xfrm>
          <a:prstGeom prst="rect">
            <a:avLst/>
          </a:prstGeom>
          <a:noFill/>
          <a:ln>
            <a:noFill/>
          </a:ln>
        </p:spPr>
      </p:pic>
      <p:cxnSp>
        <p:nvCxnSpPr>
          <p:cNvPr id="655" name="Google Shape;655;p72"/>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pic>
        <p:nvPicPr>
          <p:cNvPr id="656" name="Google Shape;656;p72"/>
          <p:cNvPicPr preferRelativeResize="0"/>
          <p:nvPr/>
        </p:nvPicPr>
        <p:blipFill>
          <a:blip r:embed="rId5">
            <a:alphaModFix/>
          </a:blip>
          <a:stretch>
            <a:fillRect/>
          </a:stretch>
        </p:blipFill>
        <p:spPr>
          <a:xfrm>
            <a:off x="144348" y="2206446"/>
            <a:ext cx="2043824" cy="1744949"/>
          </a:xfrm>
          <a:prstGeom prst="rect">
            <a:avLst/>
          </a:prstGeom>
          <a:noFill/>
          <a:ln>
            <a:noFill/>
          </a:ln>
        </p:spPr>
      </p:pic>
      <p:sp>
        <p:nvSpPr>
          <p:cNvPr id="657" name="Google Shape;657;p72"/>
          <p:cNvSpPr txBox="1"/>
          <p:nvPr/>
        </p:nvSpPr>
        <p:spPr>
          <a:xfrm>
            <a:off x="2710603" y="2168475"/>
            <a:ext cx="4794900" cy="2232000"/>
          </a:xfrm>
          <a:prstGeom prst="rect">
            <a:avLst/>
          </a:prstGeom>
          <a:noFill/>
          <a:ln>
            <a:noFill/>
          </a:ln>
        </p:spPr>
        <p:txBody>
          <a:bodyPr spcFirstLastPara="1" wrap="square" lIns="68575" tIns="34275" rIns="68575" bIns="34275" anchor="t" anchorCtr="0">
            <a:spAutoFit/>
          </a:bodyPr>
          <a:lstStyle/>
          <a:p>
            <a:pPr marL="0" lvl="0" indent="0" algn="l" rtl="0">
              <a:lnSpc>
                <a:spcPct val="150000"/>
              </a:lnSpc>
              <a:spcBef>
                <a:spcPts val="0"/>
              </a:spcBef>
              <a:spcAft>
                <a:spcPts val="0"/>
              </a:spcAft>
              <a:buNone/>
            </a:pPr>
            <a:r>
              <a:rPr lang="en" sz="1000">
                <a:solidFill>
                  <a:schemeClr val="dk1"/>
                </a:solidFill>
                <a:latin typeface="Archivo"/>
                <a:ea typeface="Archivo"/>
                <a:cs typeface="Archivo"/>
                <a:sym typeface="Archivo"/>
              </a:rPr>
              <a:t>-</a:t>
            </a:r>
            <a:r>
              <a:rPr lang="en" sz="1700">
                <a:solidFill>
                  <a:schemeClr val="dk1"/>
                </a:solidFill>
                <a:latin typeface="Archivo"/>
                <a:ea typeface="Archivo"/>
                <a:cs typeface="Archivo"/>
                <a:sym typeface="Archivo"/>
              </a:rPr>
              <a:t> </a:t>
            </a:r>
            <a:r>
              <a:rPr lang="en" sz="1000">
                <a:solidFill>
                  <a:schemeClr val="dk1"/>
                </a:solidFill>
                <a:latin typeface="Archivo"/>
                <a:ea typeface="Archivo"/>
                <a:cs typeface="Archivo"/>
                <a:sym typeface="Archivo"/>
              </a:rPr>
              <a:t>Theory was teached in class to develop a better </a:t>
            </a:r>
            <a:r>
              <a:rPr lang="en" sz="1000" u="sng">
                <a:solidFill>
                  <a:schemeClr val="dk1"/>
                </a:solidFill>
                <a:latin typeface="Archivo"/>
                <a:ea typeface="Archivo"/>
                <a:cs typeface="Archivo"/>
                <a:sym typeface="Archivo"/>
              </a:rPr>
              <a:t>understanding for sustainable development, biological diversity, habitat types and the protection of natural areas</a:t>
            </a:r>
            <a:endParaRPr sz="10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000">
                <a:solidFill>
                  <a:schemeClr val="dk1"/>
                </a:solidFill>
                <a:latin typeface="Archivo"/>
                <a:ea typeface="Archivo"/>
                <a:cs typeface="Archivo"/>
                <a:sym typeface="Archivo"/>
              </a:rPr>
              <a:t>- Students used the internet and literature to get to know the bird species </a:t>
            </a:r>
            <a:endParaRPr sz="10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000">
                <a:solidFill>
                  <a:schemeClr val="dk1"/>
                </a:solidFill>
                <a:latin typeface="Archivo"/>
                <a:ea typeface="Archivo"/>
                <a:cs typeface="Archivo"/>
                <a:sym typeface="Archivo"/>
              </a:rPr>
              <a:t>- Students used the application bird buddy.</a:t>
            </a:r>
            <a:endParaRPr sz="10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000">
                <a:solidFill>
                  <a:schemeClr val="dk1"/>
                </a:solidFill>
                <a:latin typeface="Archivo"/>
                <a:ea typeface="Archivo"/>
                <a:cs typeface="Archivo"/>
                <a:sym typeface="Archivo"/>
              </a:rPr>
              <a:t>- Students have learned the difference between the bird species </a:t>
            </a:r>
            <a:endParaRPr sz="10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000">
                <a:solidFill>
                  <a:schemeClr val="dk1"/>
                </a:solidFill>
                <a:latin typeface="Archivo"/>
                <a:ea typeface="Archivo"/>
                <a:cs typeface="Archivo"/>
                <a:sym typeface="Archivo"/>
              </a:rPr>
              <a:t>- Students learnt about the connection between the area management and species diversity</a:t>
            </a:r>
            <a:endParaRPr sz="10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r>
              <a:rPr lang="en" sz="1000">
                <a:solidFill>
                  <a:schemeClr val="dk1"/>
                </a:solidFill>
                <a:latin typeface="Archivo"/>
                <a:ea typeface="Archivo"/>
                <a:cs typeface="Archivo"/>
                <a:sym typeface="Archivo"/>
              </a:rPr>
              <a:t>- Students compiled a species database where they should be able to see any changes in the species population over time.</a:t>
            </a:r>
            <a:endParaRPr sz="900">
              <a:solidFill>
                <a:schemeClr val="dk1"/>
              </a:solidFill>
              <a:latin typeface="Archivo"/>
              <a:ea typeface="Archivo"/>
              <a:cs typeface="Archivo"/>
              <a:sym typeface="Archiv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1"/>
        <p:cNvGrpSpPr/>
        <p:nvPr/>
      </p:nvGrpSpPr>
      <p:grpSpPr>
        <a:xfrm>
          <a:off x="0" y="0"/>
          <a:ext cx="0" cy="0"/>
          <a:chOff x="0" y="0"/>
          <a:chExt cx="0" cy="0"/>
        </a:xfrm>
      </p:grpSpPr>
      <p:sp>
        <p:nvSpPr>
          <p:cNvPr id="662" name="Google Shape;662;p73"/>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Reflections</a:t>
            </a:r>
            <a:endParaRPr>
              <a:solidFill>
                <a:schemeClr val="dk1"/>
              </a:solidFill>
            </a:endParaRPr>
          </a:p>
        </p:txBody>
      </p:sp>
      <p:cxnSp>
        <p:nvCxnSpPr>
          <p:cNvPr id="663" name="Google Shape;663;p73"/>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64" name="Google Shape;664;p73"/>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65" name="Google Shape;665;p73"/>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6" name="Google Shape;666;p73"/>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67" name="Google Shape;667;p73"/>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668" name="Google Shape;668;p73"/>
          <p:cNvPicPr preferRelativeResize="0">
            <a:picLocks noGrp="1"/>
          </p:cNvPicPr>
          <p:nvPr>
            <p:ph type="body" idx="1"/>
          </p:nvPr>
        </p:nvPicPr>
        <p:blipFill rotWithShape="1">
          <a:blip r:embed="rId4">
            <a:alphaModFix/>
          </a:blip>
          <a:srcRect/>
          <a:stretch/>
        </p:blipFill>
        <p:spPr>
          <a:xfrm>
            <a:off x="285290" y="689122"/>
            <a:ext cx="1772700" cy="1113300"/>
          </a:xfrm>
          <a:prstGeom prst="rect">
            <a:avLst/>
          </a:prstGeom>
          <a:noFill/>
          <a:ln>
            <a:noFill/>
          </a:ln>
        </p:spPr>
      </p:pic>
      <p:cxnSp>
        <p:nvCxnSpPr>
          <p:cNvPr id="669" name="Google Shape;669;p73"/>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pic>
        <p:nvPicPr>
          <p:cNvPr id="670" name="Google Shape;670;p73"/>
          <p:cNvPicPr preferRelativeResize="0"/>
          <p:nvPr/>
        </p:nvPicPr>
        <p:blipFill>
          <a:blip r:embed="rId5">
            <a:alphaModFix/>
          </a:blip>
          <a:stretch>
            <a:fillRect/>
          </a:stretch>
        </p:blipFill>
        <p:spPr>
          <a:xfrm>
            <a:off x="175312" y="2664150"/>
            <a:ext cx="1992501" cy="1240625"/>
          </a:xfrm>
          <a:prstGeom prst="rect">
            <a:avLst/>
          </a:prstGeom>
          <a:noFill/>
          <a:ln>
            <a:noFill/>
          </a:ln>
        </p:spPr>
      </p:pic>
      <p:sp>
        <p:nvSpPr>
          <p:cNvPr id="671" name="Google Shape;671;p73"/>
          <p:cNvSpPr txBox="1"/>
          <p:nvPr/>
        </p:nvSpPr>
        <p:spPr>
          <a:xfrm>
            <a:off x="2846614" y="2102225"/>
            <a:ext cx="4593900" cy="2593500"/>
          </a:xfrm>
          <a:prstGeom prst="rect">
            <a:avLst/>
          </a:prstGeom>
          <a:noFill/>
          <a:ln>
            <a:noFill/>
          </a:ln>
        </p:spPr>
        <p:txBody>
          <a:bodyPr spcFirstLastPara="1" wrap="square" lIns="68575" tIns="68575" rIns="68575" bIns="68575" anchor="t" anchorCtr="0">
            <a:spAutoFit/>
          </a:bodyPr>
          <a:lstStyle/>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Understanding of nature reserves and biological diversity. </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Knowledge about how the bird life in a nature reserve is a dependent living environment under human influence </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Opportunity to develop their ability to reflect on how</a:t>
            </a:r>
            <a:endParaRPr sz="1100">
              <a:solidFill>
                <a:schemeClr val="dk1"/>
              </a:solidFill>
              <a:latin typeface="Archivo"/>
              <a:ea typeface="Archivo"/>
              <a:cs typeface="Archivo"/>
              <a:sym typeface="Archivo"/>
            </a:endParaRPr>
          </a:p>
          <a:p>
            <a:pPr marL="342900" lvl="0" indent="0" algn="l" rtl="0">
              <a:lnSpc>
                <a:spcPct val="150000"/>
              </a:lnSpc>
              <a:spcBef>
                <a:spcPts val="0"/>
              </a:spcBef>
              <a:spcAft>
                <a:spcPts val="0"/>
              </a:spcAft>
              <a:buNone/>
            </a:pPr>
            <a:r>
              <a:rPr lang="en" sz="1100">
                <a:solidFill>
                  <a:schemeClr val="dk1"/>
                </a:solidFill>
                <a:latin typeface="Archivo"/>
                <a:ea typeface="Archivo"/>
                <a:cs typeface="Archivo"/>
                <a:sym typeface="Archivo"/>
              </a:rPr>
              <a:t>humans affect the living environment </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Learnt about the importance of protecting nature</a:t>
            </a:r>
            <a:endParaRPr sz="1100">
              <a:solidFill>
                <a:schemeClr val="dk1"/>
              </a:solidFill>
              <a:latin typeface="Archivo"/>
              <a:ea typeface="Archivo"/>
              <a:cs typeface="Archivo"/>
              <a:sym typeface="Archivo"/>
            </a:endParaRPr>
          </a:p>
          <a:p>
            <a:pPr marL="0" lvl="0" indent="342900" algn="l" rtl="0">
              <a:lnSpc>
                <a:spcPct val="150000"/>
              </a:lnSpc>
              <a:spcBef>
                <a:spcPts val="0"/>
              </a:spcBef>
              <a:spcAft>
                <a:spcPts val="0"/>
              </a:spcAft>
              <a:buNone/>
            </a:pPr>
            <a:r>
              <a:rPr lang="en" sz="1100">
                <a:solidFill>
                  <a:schemeClr val="dk1"/>
                </a:solidFill>
                <a:latin typeface="Archivo"/>
                <a:ea typeface="Archivo"/>
                <a:cs typeface="Archivo"/>
                <a:sym typeface="Archivo"/>
              </a:rPr>
              <a:t>and biodiversity.</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Gained experience with planning and carrying out fieldwork </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Developed related skills</a:t>
            </a:r>
            <a:endParaRPr sz="1100">
              <a:solidFill>
                <a:schemeClr val="dk1"/>
              </a:solidFill>
              <a:latin typeface="Archivo"/>
              <a:ea typeface="Archivo"/>
              <a:cs typeface="Archivo"/>
              <a:sym typeface="Archivo"/>
            </a:endParaRPr>
          </a:p>
          <a:p>
            <a:pPr marL="342900" lvl="0" indent="0" algn="l" rtl="0">
              <a:lnSpc>
                <a:spcPct val="150000"/>
              </a:lnSpc>
              <a:spcBef>
                <a:spcPts val="0"/>
              </a:spcBef>
              <a:spcAft>
                <a:spcPts val="0"/>
              </a:spcAft>
              <a:buNone/>
            </a:pPr>
            <a:r>
              <a:rPr lang="en" sz="1100">
                <a:solidFill>
                  <a:schemeClr val="dk1"/>
                </a:solidFill>
                <a:latin typeface="Archivo"/>
                <a:ea typeface="Archivo"/>
                <a:cs typeface="Archivo"/>
                <a:sym typeface="Archivo"/>
              </a:rPr>
              <a:t>for observation, documentation, systematization and publication</a:t>
            </a:r>
            <a:endParaRPr sz="1300">
              <a:solidFill>
                <a:schemeClr val="dk1"/>
              </a:solidFill>
              <a:latin typeface="Archivo"/>
              <a:ea typeface="Archivo"/>
              <a:cs typeface="Archivo"/>
              <a:sym typeface="Archiv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5"/>
        <p:cNvGrpSpPr/>
        <p:nvPr/>
      </p:nvGrpSpPr>
      <p:grpSpPr>
        <a:xfrm>
          <a:off x="0" y="0"/>
          <a:ext cx="0" cy="0"/>
          <a:chOff x="0" y="0"/>
          <a:chExt cx="0" cy="0"/>
        </a:xfrm>
      </p:grpSpPr>
      <p:sp>
        <p:nvSpPr>
          <p:cNvPr id="676" name="Google Shape;676;p74"/>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Risør Skole</a:t>
            </a:r>
            <a:endParaRPr>
              <a:solidFill>
                <a:schemeClr val="dk1"/>
              </a:solidFill>
            </a:endParaRPr>
          </a:p>
        </p:txBody>
      </p:sp>
      <p:sp>
        <p:nvSpPr>
          <p:cNvPr id="677" name="Google Shape;677;p74"/>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78" name="Google Shape;678;p74"/>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679" name="Google Shape;679;p74"/>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80" name="Google Shape;680;p74"/>
          <p:cNvSpPr txBox="1"/>
          <p:nvPr/>
        </p:nvSpPr>
        <p:spPr>
          <a:xfrm>
            <a:off x="2900375" y="3529025"/>
            <a:ext cx="2967000" cy="671400"/>
          </a:xfrm>
          <a:prstGeom prst="rect">
            <a:avLst/>
          </a:prstGeom>
          <a:noFill/>
          <a:ln>
            <a:noFill/>
          </a:ln>
        </p:spPr>
        <p:txBody>
          <a:bodyPr spcFirstLastPara="1" wrap="square" lIns="68575" tIns="34275" rIns="68575" bIns="34275" anchor="b" anchorCtr="0">
            <a:normAutofit fontScale="92500" lnSpcReduction="20000"/>
          </a:bodyPr>
          <a:lstStyle/>
          <a:p>
            <a:pPr marL="0" marR="0" lvl="0" indent="0" algn="l" rtl="0">
              <a:lnSpc>
                <a:spcPct val="90000"/>
              </a:lnSpc>
              <a:spcBef>
                <a:spcPts val="0"/>
              </a:spcBef>
              <a:spcAft>
                <a:spcPts val="0"/>
              </a:spcAft>
              <a:buClr>
                <a:srgbClr val="B4BFCF"/>
              </a:buClr>
              <a:buSzPct val="100000"/>
              <a:buFont typeface="Archivo Black"/>
              <a:buNone/>
            </a:pPr>
            <a:r>
              <a:rPr lang="en" sz="1200">
                <a:solidFill>
                  <a:srgbClr val="B4BFCF"/>
                </a:solidFill>
                <a:latin typeface="Archivo Black"/>
                <a:ea typeface="Archivo Black"/>
                <a:cs typeface="Archivo Black"/>
                <a:sym typeface="Archivo Black"/>
              </a:rPr>
              <a:t>Sunn, god og bærekraftig matlaging - forskerspirene lager mat fra fjæra </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ct val="100000"/>
              <a:buFont typeface="Archivo Black"/>
              <a:buNone/>
            </a:pPr>
            <a:r>
              <a:rPr lang="en" sz="1200">
                <a:solidFill>
                  <a:srgbClr val="B4BFCF"/>
                </a:solidFill>
                <a:latin typeface="Archivo Black"/>
                <a:ea typeface="Archivo Black"/>
                <a:cs typeface="Archivo Black"/>
                <a:sym typeface="Archivo Black"/>
              </a:rPr>
              <a:t>/ Healthy, good, and sustainable cooking - budding scientists make food from the shore</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75"/>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Participants</a:t>
            </a:r>
            <a:endParaRPr>
              <a:solidFill>
                <a:schemeClr val="dk1"/>
              </a:solidFill>
            </a:endParaRPr>
          </a:p>
        </p:txBody>
      </p:sp>
      <p:cxnSp>
        <p:nvCxnSpPr>
          <p:cNvPr id="686" name="Google Shape;686;p75"/>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87" name="Google Shape;687;p75"/>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688" name="Google Shape;688;p75"/>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689" name="Google Shape;689;p75"/>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690" name="Google Shape;690;p75"/>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691" name="Google Shape;691;p75"/>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692" name="Google Shape;692;p75"/>
          <p:cNvSpPr txBox="1"/>
          <p:nvPr/>
        </p:nvSpPr>
        <p:spPr>
          <a:xfrm>
            <a:off x="2757473" y="2255921"/>
            <a:ext cx="4912500" cy="5988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r>
              <a:rPr lang="en" sz="1600" b="1">
                <a:solidFill>
                  <a:schemeClr val="dk1"/>
                </a:solidFill>
                <a:latin typeface="Archivo"/>
                <a:ea typeface="Archivo"/>
                <a:cs typeface="Archivo"/>
                <a:sym typeface="Archivo"/>
              </a:rPr>
              <a:t>Risør primary school, grade 6</a:t>
            </a:r>
            <a:endParaRPr sz="1600" b="1">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600" b="1">
                <a:solidFill>
                  <a:schemeClr val="dk1"/>
                </a:solidFill>
                <a:latin typeface="Archivo"/>
                <a:ea typeface="Archivo"/>
                <a:cs typeface="Archivo"/>
                <a:sym typeface="Archivo"/>
              </a:rPr>
              <a:t>→ Collaboration with Norway HiT</a:t>
            </a:r>
            <a:endParaRPr sz="2600" b="1" i="0" u="none" strike="noStrike" cap="none">
              <a:solidFill>
                <a:schemeClr val="dk1"/>
              </a:solidFill>
              <a:latin typeface="Archivo"/>
              <a:ea typeface="Archivo"/>
              <a:cs typeface="Archivo"/>
              <a:sym typeface="Archiv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sp>
        <p:nvSpPr>
          <p:cNvPr id="697" name="Google Shape;697;p76"/>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Background</a:t>
            </a:r>
            <a:endParaRPr>
              <a:solidFill>
                <a:schemeClr val="dk1"/>
              </a:solidFill>
            </a:endParaRPr>
          </a:p>
        </p:txBody>
      </p:sp>
      <p:cxnSp>
        <p:nvCxnSpPr>
          <p:cNvPr id="698" name="Google Shape;698;p7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699" name="Google Shape;699;p7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00" name="Google Shape;700;p76"/>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01" name="Google Shape;701;p76"/>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02" name="Google Shape;702;p76"/>
          <p:cNvPicPr preferRelativeResize="0">
            <a:picLocks noGrp="1"/>
          </p:cNvPicPr>
          <p:nvPr>
            <p:ph type="body" idx="1"/>
          </p:nvPr>
        </p:nvPicPr>
        <p:blipFill rotWithShape="1">
          <a:blip r:embed="rId4">
            <a:alphaModFix/>
          </a:blip>
          <a:srcRect/>
          <a:stretch/>
        </p:blipFill>
        <p:spPr>
          <a:xfrm>
            <a:off x="285290" y="689097"/>
            <a:ext cx="1772700" cy="1113300"/>
          </a:xfrm>
          <a:prstGeom prst="rect">
            <a:avLst/>
          </a:prstGeom>
          <a:noFill/>
          <a:ln>
            <a:noFill/>
          </a:ln>
        </p:spPr>
      </p:pic>
      <p:cxnSp>
        <p:nvCxnSpPr>
          <p:cNvPr id="703" name="Google Shape;703;p7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704" name="Google Shape;704;p76"/>
          <p:cNvSpPr txBox="1"/>
          <p:nvPr/>
        </p:nvSpPr>
        <p:spPr>
          <a:xfrm>
            <a:off x="2667013" y="2136775"/>
            <a:ext cx="4246200" cy="1597800"/>
          </a:xfrm>
          <a:prstGeom prst="rect">
            <a:avLst/>
          </a:prstGeom>
          <a:noFill/>
          <a:ln>
            <a:noFill/>
          </a:ln>
        </p:spPr>
        <p:txBody>
          <a:bodyPr spcFirstLastPara="1" wrap="square" lIns="68575" tIns="68575" rIns="68575" bIns="68575" anchor="t" anchorCtr="0">
            <a:spAutoFit/>
          </a:bodyPr>
          <a:lstStyle/>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Many unused resources in the sea that we can reap in a sustainable way.</a:t>
            </a:r>
            <a:endParaRPr sz="1200">
              <a:solidFill>
                <a:schemeClr val="dk1"/>
              </a:solidFill>
              <a:latin typeface="Archivo"/>
              <a:ea typeface="Archivo"/>
              <a:cs typeface="Archivo"/>
              <a:sym typeface="Archivo"/>
            </a:endParaRPr>
          </a:p>
          <a:p>
            <a:pPr marL="457200" lvl="0" indent="0" algn="l" rtl="0">
              <a:lnSpc>
                <a:spcPct val="115000"/>
              </a:lnSpc>
              <a:spcBef>
                <a:spcPts val="0"/>
              </a:spcBef>
              <a:spcAft>
                <a:spcPts val="0"/>
              </a:spcAft>
              <a:buNone/>
            </a:pP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Food made out of </a:t>
            </a:r>
            <a:r>
              <a:rPr lang="en" sz="1200" u="sng">
                <a:solidFill>
                  <a:schemeClr val="dk1"/>
                </a:solidFill>
                <a:latin typeface="Archivo"/>
                <a:ea typeface="Archivo"/>
                <a:cs typeface="Archivo"/>
                <a:sym typeface="Archivo"/>
              </a:rPr>
              <a:t>snails, seaweed, beach crabs, various shells and fish that are seen as “unfish”</a:t>
            </a:r>
            <a:r>
              <a:rPr lang="en" sz="1200">
                <a:solidFill>
                  <a:schemeClr val="dk1"/>
                </a:solidFill>
                <a:latin typeface="Archivo"/>
                <a:ea typeface="Archivo"/>
                <a:cs typeface="Archivo"/>
                <a:sym typeface="Archivo"/>
              </a:rPr>
              <a:t>. </a:t>
            </a:r>
            <a:endParaRPr sz="1200">
              <a:solidFill>
                <a:schemeClr val="dk1"/>
              </a:solidFill>
              <a:latin typeface="Archivo"/>
              <a:ea typeface="Archivo"/>
              <a:cs typeface="Archivo"/>
              <a:sym typeface="Archivo"/>
            </a:endParaRPr>
          </a:p>
          <a:p>
            <a:pPr marL="457200" lvl="0" indent="0" algn="l" rtl="0">
              <a:lnSpc>
                <a:spcPct val="115000"/>
              </a:lnSpc>
              <a:spcBef>
                <a:spcPts val="0"/>
              </a:spcBef>
              <a:spcAft>
                <a:spcPts val="0"/>
              </a:spcAft>
              <a:buNone/>
            </a:pP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Students created a </a:t>
            </a:r>
            <a:r>
              <a:rPr lang="en" sz="1200" u="sng">
                <a:solidFill>
                  <a:schemeClr val="dk1"/>
                </a:solidFill>
                <a:latin typeface="Archivo"/>
                <a:ea typeface="Archivo"/>
                <a:cs typeface="Archivo"/>
                <a:sym typeface="Archivo"/>
              </a:rPr>
              <a:t>common cookbook .</a:t>
            </a:r>
            <a:endParaRPr sz="1200">
              <a:solidFill>
                <a:schemeClr val="dk1"/>
              </a:solidFill>
              <a:latin typeface="Archivo"/>
              <a:ea typeface="Archivo"/>
              <a:cs typeface="Archivo"/>
              <a:sym typeface="Archivo"/>
            </a:endParaRPr>
          </a:p>
        </p:txBody>
      </p:sp>
      <p:pic>
        <p:nvPicPr>
          <p:cNvPr id="705" name="Google Shape;705;p76"/>
          <p:cNvPicPr preferRelativeResize="0"/>
          <p:nvPr/>
        </p:nvPicPr>
        <p:blipFill>
          <a:blip r:embed="rId5">
            <a:alphaModFix/>
          </a:blip>
          <a:stretch>
            <a:fillRect/>
          </a:stretch>
        </p:blipFill>
        <p:spPr>
          <a:xfrm>
            <a:off x="75862" y="2501075"/>
            <a:ext cx="2191394" cy="1177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9"/>
        <p:cNvGrpSpPr/>
        <p:nvPr/>
      </p:nvGrpSpPr>
      <p:grpSpPr>
        <a:xfrm>
          <a:off x="0" y="0"/>
          <a:ext cx="0" cy="0"/>
          <a:chOff x="0" y="0"/>
          <a:chExt cx="0" cy="0"/>
        </a:xfrm>
      </p:grpSpPr>
      <p:sp>
        <p:nvSpPr>
          <p:cNvPr id="710" name="Google Shape;710;p77"/>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Arrangement</a:t>
            </a:r>
            <a:endParaRPr>
              <a:solidFill>
                <a:schemeClr val="dk1"/>
              </a:solidFill>
            </a:endParaRPr>
          </a:p>
        </p:txBody>
      </p:sp>
      <p:cxnSp>
        <p:nvCxnSpPr>
          <p:cNvPr id="711" name="Google Shape;711;p7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712" name="Google Shape;712;p7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13" name="Google Shape;713;p7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14" name="Google Shape;714;p7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15" name="Google Shape;715;p77"/>
          <p:cNvPicPr preferRelativeResize="0">
            <a:picLocks noGrp="1"/>
          </p:cNvPicPr>
          <p:nvPr>
            <p:ph type="body" idx="1"/>
          </p:nvPr>
        </p:nvPicPr>
        <p:blipFill rotWithShape="1">
          <a:blip r:embed="rId4">
            <a:alphaModFix/>
          </a:blip>
          <a:srcRect/>
          <a:stretch/>
        </p:blipFill>
        <p:spPr>
          <a:xfrm>
            <a:off x="285290" y="689097"/>
            <a:ext cx="1772700" cy="1113300"/>
          </a:xfrm>
          <a:prstGeom prst="rect">
            <a:avLst/>
          </a:prstGeom>
          <a:noFill/>
          <a:ln>
            <a:noFill/>
          </a:ln>
        </p:spPr>
      </p:pic>
      <p:cxnSp>
        <p:nvCxnSpPr>
          <p:cNvPr id="716" name="Google Shape;716;p77"/>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pic>
        <p:nvPicPr>
          <p:cNvPr id="717" name="Google Shape;717;p77"/>
          <p:cNvPicPr preferRelativeResize="0"/>
          <p:nvPr/>
        </p:nvPicPr>
        <p:blipFill>
          <a:blip r:embed="rId5">
            <a:alphaModFix/>
          </a:blip>
          <a:stretch>
            <a:fillRect/>
          </a:stretch>
        </p:blipFill>
        <p:spPr>
          <a:xfrm>
            <a:off x="191363" y="1983350"/>
            <a:ext cx="1960575" cy="2769325"/>
          </a:xfrm>
          <a:prstGeom prst="rect">
            <a:avLst/>
          </a:prstGeom>
          <a:noFill/>
          <a:ln>
            <a:noFill/>
          </a:ln>
        </p:spPr>
      </p:pic>
      <p:sp>
        <p:nvSpPr>
          <p:cNvPr id="718" name="Google Shape;718;p77"/>
          <p:cNvSpPr txBox="1"/>
          <p:nvPr/>
        </p:nvSpPr>
        <p:spPr>
          <a:xfrm>
            <a:off x="2607088" y="1931650"/>
            <a:ext cx="4881600" cy="3080100"/>
          </a:xfrm>
          <a:prstGeom prst="rect">
            <a:avLst/>
          </a:prstGeom>
          <a:noFill/>
          <a:ln>
            <a:noFill/>
          </a:ln>
        </p:spPr>
        <p:txBody>
          <a:bodyPr spcFirstLastPara="1" wrap="square" lIns="91425" tIns="91425" rIns="91425" bIns="91425" anchor="t" anchorCtr="0">
            <a:spAutoFit/>
          </a:bodyPr>
          <a:lstStyle/>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Included school subjects:  science, food and health, social studies, Norwegian and mathematics. </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Students found out what they knew about</a:t>
            </a:r>
            <a:r>
              <a:rPr lang="en" sz="1100" u="sng">
                <a:solidFill>
                  <a:schemeClr val="dk1"/>
                </a:solidFill>
                <a:latin typeface="Archivo"/>
                <a:ea typeface="Archivo"/>
                <a:cs typeface="Archivo"/>
                <a:sym typeface="Archivo"/>
              </a:rPr>
              <a:t> local ingredients from the sea</a:t>
            </a:r>
            <a:r>
              <a:rPr lang="en" sz="1100">
                <a:solidFill>
                  <a:schemeClr val="dk1"/>
                </a:solidFill>
                <a:latin typeface="Archivo"/>
                <a:ea typeface="Archivo"/>
                <a:cs typeface="Archivo"/>
                <a:sym typeface="Archivo"/>
              </a:rPr>
              <a:t>.</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Many questions arose and an idea-list was made. </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The students </a:t>
            </a:r>
            <a:r>
              <a:rPr lang="en" sz="1100" u="sng">
                <a:solidFill>
                  <a:schemeClr val="dk1"/>
                </a:solidFill>
                <a:latin typeface="Archivo"/>
                <a:ea typeface="Archivo"/>
                <a:cs typeface="Archivo"/>
                <a:sym typeface="Archivo"/>
              </a:rPr>
              <a:t>interviewed family and locals in Risør</a:t>
            </a:r>
            <a:r>
              <a:rPr lang="en" sz="1100">
                <a:solidFill>
                  <a:schemeClr val="dk1"/>
                </a:solidFill>
                <a:latin typeface="Archivo"/>
                <a:ea typeface="Archivo"/>
                <a:cs typeface="Archivo"/>
                <a:sym typeface="Archivo"/>
              </a:rPr>
              <a:t>.</a:t>
            </a:r>
            <a:endParaRPr sz="1100">
              <a:solidFill>
                <a:schemeClr val="dk1"/>
              </a:solidFill>
              <a:latin typeface="Archivo"/>
              <a:ea typeface="Archivo"/>
              <a:cs typeface="Archivo"/>
              <a:sym typeface="Archivo"/>
            </a:endParaRPr>
          </a:p>
          <a:p>
            <a:pPr marL="6858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They used </a:t>
            </a:r>
            <a:r>
              <a:rPr lang="en" sz="1100" u="sng">
                <a:solidFill>
                  <a:schemeClr val="dk1"/>
                </a:solidFill>
                <a:latin typeface="Archivo"/>
                <a:ea typeface="Archivo"/>
                <a:cs typeface="Archivo"/>
                <a:sym typeface="Archivo"/>
              </a:rPr>
              <a:t>their own experiences and their own curiosity</a:t>
            </a:r>
            <a:r>
              <a:rPr lang="en" sz="1100">
                <a:solidFill>
                  <a:schemeClr val="dk1"/>
                </a:solidFill>
                <a:latin typeface="Archivo"/>
                <a:ea typeface="Archivo"/>
                <a:cs typeface="Archivo"/>
                <a:sym typeface="Archivo"/>
              </a:rPr>
              <a:t> to get ideas.</a:t>
            </a:r>
            <a:endParaRPr sz="1100">
              <a:solidFill>
                <a:schemeClr val="dk1"/>
              </a:solidFill>
              <a:latin typeface="Archivo"/>
              <a:ea typeface="Archivo"/>
              <a:cs typeface="Archivo"/>
              <a:sym typeface="Archivo"/>
            </a:endParaRPr>
          </a:p>
          <a:p>
            <a:pPr marL="6858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Students </a:t>
            </a:r>
            <a:r>
              <a:rPr lang="en" sz="1100" u="sng">
                <a:solidFill>
                  <a:schemeClr val="dk1"/>
                </a:solidFill>
                <a:latin typeface="Archivo"/>
                <a:ea typeface="Archivo"/>
                <a:cs typeface="Archivo"/>
                <a:sym typeface="Archivo"/>
              </a:rPr>
              <a:t> researched about the tolerability of the ingredients </a:t>
            </a:r>
            <a:endParaRPr sz="1100" u="sng">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u="sng">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Some of the recipes were tried out and </a:t>
            </a:r>
            <a:r>
              <a:rPr lang="en" sz="1100" u="sng">
                <a:solidFill>
                  <a:schemeClr val="dk1"/>
                </a:solidFill>
                <a:latin typeface="Archivo"/>
                <a:ea typeface="Archivo"/>
                <a:cs typeface="Archivo"/>
                <a:sym typeface="Archivo"/>
              </a:rPr>
              <a:t>collected in a cookbook</a:t>
            </a:r>
            <a:r>
              <a:rPr lang="en" sz="1100">
                <a:solidFill>
                  <a:schemeClr val="dk1"/>
                </a:solidFill>
                <a:latin typeface="Archivo"/>
                <a:ea typeface="Archivo"/>
                <a:cs typeface="Archivo"/>
                <a:sym typeface="Archivo"/>
              </a:rPr>
              <a:t>. </a:t>
            </a: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2"/>
        <p:cNvGrpSpPr/>
        <p:nvPr/>
      </p:nvGrpSpPr>
      <p:grpSpPr>
        <a:xfrm>
          <a:off x="0" y="0"/>
          <a:ext cx="0" cy="0"/>
          <a:chOff x="0" y="0"/>
          <a:chExt cx="0" cy="0"/>
        </a:xfrm>
      </p:grpSpPr>
      <p:sp>
        <p:nvSpPr>
          <p:cNvPr id="723" name="Google Shape;723;p78"/>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Arrangement</a:t>
            </a:r>
            <a:endParaRPr>
              <a:solidFill>
                <a:schemeClr val="dk1"/>
              </a:solidFill>
            </a:endParaRPr>
          </a:p>
        </p:txBody>
      </p:sp>
      <p:cxnSp>
        <p:nvCxnSpPr>
          <p:cNvPr id="724" name="Google Shape;724;p78"/>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725" name="Google Shape;725;p78"/>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26" name="Google Shape;726;p78"/>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27" name="Google Shape;727;p78"/>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28" name="Google Shape;728;p78"/>
          <p:cNvPicPr preferRelativeResize="0">
            <a:picLocks noGrp="1"/>
          </p:cNvPicPr>
          <p:nvPr>
            <p:ph type="body" idx="1"/>
          </p:nvPr>
        </p:nvPicPr>
        <p:blipFill rotWithShape="1">
          <a:blip r:embed="rId4">
            <a:alphaModFix/>
          </a:blip>
          <a:srcRect/>
          <a:stretch/>
        </p:blipFill>
        <p:spPr>
          <a:xfrm>
            <a:off x="285290" y="689097"/>
            <a:ext cx="1772700" cy="1113300"/>
          </a:xfrm>
          <a:prstGeom prst="rect">
            <a:avLst/>
          </a:prstGeom>
          <a:noFill/>
          <a:ln>
            <a:noFill/>
          </a:ln>
        </p:spPr>
      </p:pic>
      <p:cxnSp>
        <p:nvCxnSpPr>
          <p:cNvPr id="729" name="Google Shape;729;p78"/>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pic>
        <p:nvPicPr>
          <p:cNvPr id="730" name="Google Shape;730;p78"/>
          <p:cNvPicPr preferRelativeResize="0"/>
          <p:nvPr/>
        </p:nvPicPr>
        <p:blipFill>
          <a:blip r:embed="rId5">
            <a:alphaModFix/>
          </a:blip>
          <a:stretch>
            <a:fillRect/>
          </a:stretch>
        </p:blipFill>
        <p:spPr>
          <a:xfrm>
            <a:off x="191363" y="1983350"/>
            <a:ext cx="1960575" cy="2769325"/>
          </a:xfrm>
          <a:prstGeom prst="rect">
            <a:avLst/>
          </a:prstGeom>
          <a:noFill/>
          <a:ln>
            <a:noFill/>
          </a:ln>
        </p:spPr>
      </p:pic>
      <p:sp>
        <p:nvSpPr>
          <p:cNvPr id="731" name="Google Shape;731;p78"/>
          <p:cNvSpPr txBox="1">
            <a:spLocks noGrp="1"/>
          </p:cNvSpPr>
          <p:nvPr>
            <p:ph type="body" idx="1"/>
          </p:nvPr>
        </p:nvSpPr>
        <p:spPr>
          <a:xfrm>
            <a:off x="2564688" y="2170125"/>
            <a:ext cx="5229600" cy="2316900"/>
          </a:xfrm>
          <a:prstGeom prst="rect">
            <a:avLst/>
          </a:prstGeom>
        </p:spPr>
        <p:txBody>
          <a:bodyPr spcFirstLastPara="1" wrap="square" lIns="68575" tIns="34275" rIns="68575" bIns="34275" anchor="t" anchorCtr="0">
            <a:normAutofit lnSpcReduction="10000"/>
          </a:bodyPr>
          <a:lstStyle/>
          <a:p>
            <a:pPr marL="342900" lvl="0" indent="-278447" algn="l" rtl="0">
              <a:lnSpc>
                <a:spcPct val="115000"/>
              </a:lnSpc>
              <a:spcBef>
                <a:spcPts val="0"/>
              </a:spcBef>
              <a:spcAft>
                <a:spcPts val="0"/>
              </a:spcAft>
              <a:buClr>
                <a:schemeClr val="dk1"/>
              </a:buClr>
              <a:buSzPct val="190909"/>
              <a:buFont typeface="Archivo"/>
              <a:buChar char="-"/>
            </a:pPr>
            <a:r>
              <a:rPr lang="en" sz="1100">
                <a:solidFill>
                  <a:schemeClr val="dk1"/>
                </a:solidFill>
              </a:rPr>
              <a:t>Through </a:t>
            </a:r>
            <a:r>
              <a:rPr lang="en" sz="1100" u="sng">
                <a:solidFill>
                  <a:schemeClr val="dk1"/>
                </a:solidFill>
              </a:rPr>
              <a:t>practical exploratory fieldwork</a:t>
            </a:r>
            <a:r>
              <a:rPr lang="en" sz="1100">
                <a:solidFill>
                  <a:schemeClr val="dk1"/>
                </a:solidFill>
              </a:rPr>
              <a:t>, students have become curious. </a:t>
            </a:r>
            <a:endParaRPr sz="1100">
              <a:solidFill>
                <a:schemeClr val="dk1"/>
              </a:solidFill>
            </a:endParaRPr>
          </a:p>
          <a:p>
            <a:pPr marL="342900" lvl="0" indent="-278447" algn="l" rtl="0">
              <a:lnSpc>
                <a:spcPct val="115000"/>
              </a:lnSpc>
              <a:spcBef>
                <a:spcPts val="0"/>
              </a:spcBef>
              <a:spcAft>
                <a:spcPts val="0"/>
              </a:spcAft>
              <a:buClr>
                <a:schemeClr val="dk1"/>
              </a:buClr>
              <a:buSzPct val="190909"/>
              <a:buFont typeface="Archivo"/>
              <a:buChar char="-"/>
            </a:pPr>
            <a:r>
              <a:rPr lang="en" sz="1100">
                <a:solidFill>
                  <a:schemeClr val="dk1"/>
                </a:solidFill>
              </a:rPr>
              <a:t>They have asked many questions and wondered what they have seen in practice. </a:t>
            </a:r>
            <a:endParaRPr sz="1100">
              <a:solidFill>
                <a:schemeClr val="dk1"/>
              </a:solidFill>
            </a:endParaRPr>
          </a:p>
          <a:p>
            <a:pPr marL="342900" lvl="0" indent="-278447" algn="l" rtl="0">
              <a:lnSpc>
                <a:spcPct val="115000"/>
              </a:lnSpc>
              <a:spcBef>
                <a:spcPts val="0"/>
              </a:spcBef>
              <a:spcAft>
                <a:spcPts val="0"/>
              </a:spcAft>
              <a:buClr>
                <a:schemeClr val="dk1"/>
              </a:buClr>
              <a:buSzPct val="190909"/>
              <a:buFont typeface="Archivo"/>
              <a:buChar char="-"/>
            </a:pPr>
            <a:r>
              <a:rPr lang="en" sz="1100">
                <a:solidFill>
                  <a:schemeClr val="dk1"/>
                </a:solidFill>
              </a:rPr>
              <a:t>Students have seen</a:t>
            </a:r>
            <a:r>
              <a:rPr lang="en" sz="1100" u="sng">
                <a:solidFill>
                  <a:schemeClr val="dk1"/>
                </a:solidFill>
              </a:rPr>
              <a:t> their own learning needs</a:t>
            </a:r>
            <a:r>
              <a:rPr lang="en" sz="1100">
                <a:solidFill>
                  <a:schemeClr val="dk1"/>
                </a:solidFill>
              </a:rPr>
              <a:t> and based on that formulated their own questions and hypotheses. </a:t>
            </a:r>
            <a:endParaRPr sz="1100">
              <a:solidFill>
                <a:schemeClr val="dk1"/>
              </a:solidFill>
            </a:endParaRPr>
          </a:p>
          <a:p>
            <a:pPr marL="342900" lvl="0" indent="-278447" algn="l" rtl="0">
              <a:lnSpc>
                <a:spcPct val="115000"/>
              </a:lnSpc>
              <a:spcBef>
                <a:spcPts val="0"/>
              </a:spcBef>
              <a:spcAft>
                <a:spcPts val="0"/>
              </a:spcAft>
              <a:buClr>
                <a:schemeClr val="dk1"/>
              </a:buClr>
              <a:buSzPct val="190909"/>
              <a:buFont typeface="Archivo"/>
              <a:buChar char="-"/>
            </a:pPr>
            <a:r>
              <a:rPr lang="en" sz="1100">
                <a:solidFill>
                  <a:schemeClr val="dk1"/>
                </a:solidFill>
              </a:rPr>
              <a:t>Via </a:t>
            </a:r>
            <a:r>
              <a:rPr lang="en" sz="1100" u="sng">
                <a:solidFill>
                  <a:schemeClr val="dk1"/>
                </a:solidFill>
              </a:rPr>
              <a:t>textbooks, internet and through interviews</a:t>
            </a:r>
            <a:r>
              <a:rPr lang="en" sz="1100">
                <a:solidFill>
                  <a:schemeClr val="dk1"/>
                </a:solidFill>
              </a:rPr>
              <a:t>, students have found answers to the questions they have had.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More information was also gathered by talking to the teacher ot to each other. </a:t>
            </a:r>
            <a:endParaRPr sz="1300">
              <a:solidFill>
                <a:schemeClr val="dk1"/>
              </a:solidFill>
            </a:endParaRPr>
          </a:p>
          <a:p>
            <a:pPr marL="342900" lvl="0" indent="-278447" algn="l" rtl="0">
              <a:lnSpc>
                <a:spcPct val="115000"/>
              </a:lnSpc>
              <a:spcBef>
                <a:spcPts val="0"/>
              </a:spcBef>
              <a:spcAft>
                <a:spcPts val="0"/>
              </a:spcAft>
              <a:buClr>
                <a:schemeClr val="dk1"/>
              </a:buClr>
              <a:buSzPct val="190909"/>
              <a:buFont typeface="Archivo"/>
              <a:buChar char="-"/>
            </a:pPr>
            <a:r>
              <a:rPr lang="en" sz="1100">
                <a:solidFill>
                  <a:schemeClr val="dk1"/>
                </a:solidFill>
              </a:rPr>
              <a:t>The students have worked a lot in</a:t>
            </a:r>
            <a:r>
              <a:rPr lang="en" sz="1100" u="sng">
                <a:solidFill>
                  <a:schemeClr val="dk1"/>
                </a:solidFill>
              </a:rPr>
              <a:t> learning pairs</a:t>
            </a:r>
            <a:r>
              <a:rPr lang="en" sz="1100">
                <a:solidFill>
                  <a:schemeClr val="dk1"/>
                </a:solidFill>
              </a:rPr>
              <a:t>, both theoretically and practical. </a:t>
            </a:r>
            <a:endParaRPr sz="1100">
              <a:solidFill>
                <a:schemeClr val="dk1"/>
              </a:solidFill>
            </a:endParaRPr>
          </a:p>
          <a:p>
            <a:pPr marL="342900" lvl="0" indent="-278447" algn="l" rtl="0">
              <a:lnSpc>
                <a:spcPct val="115000"/>
              </a:lnSpc>
              <a:spcBef>
                <a:spcPts val="0"/>
              </a:spcBef>
              <a:spcAft>
                <a:spcPts val="0"/>
              </a:spcAft>
              <a:buClr>
                <a:schemeClr val="dk1"/>
              </a:buClr>
              <a:buSzPct val="190909"/>
              <a:buFont typeface="Archivo"/>
              <a:buChar char="-"/>
            </a:pPr>
            <a:r>
              <a:rPr lang="en" sz="1100">
                <a:solidFill>
                  <a:schemeClr val="dk1"/>
                </a:solidFill>
              </a:rPr>
              <a:t>At the end, the children have presented the results to each other in class.</a:t>
            </a:r>
            <a:endParaRPr sz="23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5"/>
        <p:cNvGrpSpPr/>
        <p:nvPr/>
      </p:nvGrpSpPr>
      <p:grpSpPr>
        <a:xfrm>
          <a:off x="0" y="0"/>
          <a:ext cx="0" cy="0"/>
          <a:chOff x="0" y="0"/>
          <a:chExt cx="0" cy="0"/>
        </a:xfrm>
      </p:grpSpPr>
      <p:sp>
        <p:nvSpPr>
          <p:cNvPr id="736" name="Google Shape;736;p79"/>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Learning Outcomes</a:t>
            </a:r>
            <a:endParaRPr>
              <a:solidFill>
                <a:schemeClr val="dk1"/>
              </a:solidFill>
            </a:endParaRPr>
          </a:p>
        </p:txBody>
      </p:sp>
      <p:cxnSp>
        <p:nvCxnSpPr>
          <p:cNvPr id="737" name="Google Shape;737;p79"/>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738" name="Google Shape;738;p79"/>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39" name="Google Shape;739;p79"/>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40" name="Google Shape;740;p79"/>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41" name="Google Shape;741;p79"/>
          <p:cNvPicPr preferRelativeResize="0">
            <a:picLocks noGrp="1"/>
          </p:cNvPicPr>
          <p:nvPr>
            <p:ph type="body" idx="1"/>
          </p:nvPr>
        </p:nvPicPr>
        <p:blipFill rotWithShape="1">
          <a:blip r:embed="rId4">
            <a:alphaModFix/>
          </a:blip>
          <a:srcRect/>
          <a:stretch/>
        </p:blipFill>
        <p:spPr>
          <a:xfrm>
            <a:off x="285290" y="689097"/>
            <a:ext cx="1772700" cy="1113300"/>
          </a:xfrm>
          <a:prstGeom prst="rect">
            <a:avLst/>
          </a:prstGeom>
          <a:noFill/>
          <a:ln>
            <a:noFill/>
          </a:ln>
        </p:spPr>
      </p:pic>
      <p:cxnSp>
        <p:nvCxnSpPr>
          <p:cNvPr id="742" name="Google Shape;742;p79"/>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743" name="Google Shape;743;p79"/>
          <p:cNvSpPr txBox="1">
            <a:spLocks noGrp="1"/>
          </p:cNvSpPr>
          <p:nvPr>
            <p:ph type="body" idx="1"/>
          </p:nvPr>
        </p:nvSpPr>
        <p:spPr>
          <a:xfrm>
            <a:off x="2570663" y="2170125"/>
            <a:ext cx="5229600" cy="2316900"/>
          </a:xfrm>
          <a:prstGeom prst="rect">
            <a:avLst/>
          </a:prstGeom>
        </p:spPr>
        <p:txBody>
          <a:bodyPr spcFirstLastPara="1" wrap="square" lIns="68575" tIns="34275" rIns="68575" bIns="34275" anchor="t" anchorCtr="0">
            <a:normAutofit fontScale="92500" lnSpcReduction="20000"/>
          </a:bodyPr>
          <a:lstStyle/>
          <a:p>
            <a:pPr marL="0" lvl="0" indent="0" algn="l" rtl="0">
              <a:lnSpc>
                <a:spcPct val="115000"/>
              </a:lnSpc>
              <a:spcBef>
                <a:spcPts val="0"/>
              </a:spcBef>
              <a:spcAft>
                <a:spcPts val="0"/>
              </a:spcAft>
              <a:buNone/>
            </a:pPr>
            <a:endParaRPr sz="1100" b="1" u="sng">
              <a:solidFill>
                <a:schemeClr val="dk1"/>
              </a:solidFill>
            </a:endParaRPr>
          </a:p>
          <a:p>
            <a:pPr marL="342900" lvl="0" indent="-229711" algn="l" rtl="0">
              <a:lnSpc>
                <a:spcPct val="115000"/>
              </a:lnSpc>
              <a:spcBef>
                <a:spcPts val="0"/>
              </a:spcBef>
              <a:spcAft>
                <a:spcPts val="0"/>
              </a:spcAft>
              <a:buClr>
                <a:schemeClr val="dk1"/>
              </a:buClr>
              <a:buSzPct val="100000"/>
              <a:buFont typeface="Archivo"/>
              <a:buChar char="-"/>
            </a:pPr>
            <a:r>
              <a:rPr lang="en" sz="1100">
                <a:solidFill>
                  <a:schemeClr val="dk1"/>
                </a:solidFill>
              </a:rPr>
              <a:t>Learnt about overfishing, unused resources, historical exploitation of marine resources, protection of endangered species.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342900" lvl="0" indent="-229711" algn="l" rtl="0">
              <a:lnSpc>
                <a:spcPct val="115000"/>
              </a:lnSpc>
              <a:spcBef>
                <a:spcPts val="0"/>
              </a:spcBef>
              <a:spcAft>
                <a:spcPts val="0"/>
              </a:spcAft>
              <a:buClr>
                <a:schemeClr val="dk1"/>
              </a:buClr>
              <a:buSzPct val="100000"/>
              <a:buFont typeface="Archivo"/>
              <a:buChar char="-"/>
            </a:pPr>
            <a:r>
              <a:rPr lang="en" sz="1100">
                <a:solidFill>
                  <a:schemeClr val="dk1"/>
                </a:solidFill>
              </a:rPr>
              <a:t>Learnt about biological diversity and ecology in the sea. </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342900" lvl="0" indent="-229711" algn="l" rtl="0">
              <a:lnSpc>
                <a:spcPct val="115000"/>
              </a:lnSpc>
              <a:spcBef>
                <a:spcPts val="0"/>
              </a:spcBef>
              <a:spcAft>
                <a:spcPts val="0"/>
              </a:spcAft>
              <a:buClr>
                <a:schemeClr val="dk1"/>
              </a:buClr>
              <a:buSzPct val="100000"/>
              <a:buFont typeface="Archivo"/>
              <a:buChar char="-"/>
            </a:pPr>
            <a:r>
              <a:rPr lang="en" sz="1100">
                <a:solidFill>
                  <a:schemeClr val="dk1"/>
                </a:solidFill>
              </a:rPr>
              <a:t>Learnt that we be careful with use of nature, reduced pollution and harmful influences.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342900" lvl="0" indent="-229711" algn="l" rtl="0">
              <a:lnSpc>
                <a:spcPct val="115000"/>
              </a:lnSpc>
              <a:spcBef>
                <a:spcPts val="0"/>
              </a:spcBef>
              <a:spcAft>
                <a:spcPts val="0"/>
              </a:spcAft>
              <a:buClr>
                <a:schemeClr val="dk1"/>
              </a:buClr>
              <a:buSzPct val="100000"/>
              <a:buFont typeface="Archivo"/>
              <a:buChar char="-"/>
            </a:pPr>
            <a:r>
              <a:rPr lang="en" sz="1100">
                <a:solidFill>
                  <a:schemeClr val="dk1"/>
                </a:solidFill>
              </a:rPr>
              <a:t>Learnt that the harvesting of natural resources must be done in a sensible and varied way. </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342900" lvl="0" indent="-229711" algn="l" rtl="0">
              <a:lnSpc>
                <a:spcPct val="115000"/>
              </a:lnSpc>
              <a:spcBef>
                <a:spcPts val="0"/>
              </a:spcBef>
              <a:spcAft>
                <a:spcPts val="0"/>
              </a:spcAft>
              <a:buClr>
                <a:schemeClr val="dk1"/>
              </a:buClr>
              <a:buSzPct val="100000"/>
              <a:buFont typeface="Archivo"/>
              <a:buChar char="-"/>
            </a:pPr>
            <a:r>
              <a:rPr lang="en" sz="1100">
                <a:solidFill>
                  <a:schemeClr val="dk1"/>
                </a:solidFill>
              </a:rPr>
              <a:t>Students experienced that there are many unused resources in the sea that we can reap from in a sustainable way</a:t>
            </a:r>
            <a:endParaRPr sz="1100">
              <a:solidFill>
                <a:schemeClr val="dk1"/>
              </a:solidFill>
            </a:endParaRPr>
          </a:p>
        </p:txBody>
      </p:sp>
      <p:pic>
        <p:nvPicPr>
          <p:cNvPr id="744" name="Google Shape;744;p79"/>
          <p:cNvPicPr preferRelativeResize="0"/>
          <p:nvPr/>
        </p:nvPicPr>
        <p:blipFill>
          <a:blip r:embed="rId5">
            <a:alphaModFix/>
          </a:blip>
          <a:stretch>
            <a:fillRect/>
          </a:stretch>
        </p:blipFill>
        <p:spPr>
          <a:xfrm>
            <a:off x="124087" y="2144175"/>
            <a:ext cx="2094946" cy="2316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8"/>
        <p:cNvGrpSpPr/>
        <p:nvPr/>
      </p:nvGrpSpPr>
      <p:grpSpPr>
        <a:xfrm>
          <a:off x="0" y="0"/>
          <a:ext cx="0" cy="0"/>
          <a:chOff x="0" y="0"/>
          <a:chExt cx="0" cy="0"/>
        </a:xfrm>
      </p:grpSpPr>
      <p:sp>
        <p:nvSpPr>
          <p:cNvPr id="749" name="Google Shape;749;p80"/>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Mysen Skole</a:t>
            </a:r>
            <a:endParaRPr>
              <a:solidFill>
                <a:schemeClr val="dk1"/>
              </a:solidFill>
            </a:endParaRPr>
          </a:p>
        </p:txBody>
      </p:sp>
      <p:sp>
        <p:nvSpPr>
          <p:cNvPr id="750" name="Google Shape;750;p80"/>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51" name="Google Shape;751;p80"/>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752" name="Google Shape;752;p80"/>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53" name="Google Shape;753;p80"/>
          <p:cNvSpPr txBox="1"/>
          <p:nvPr/>
        </p:nvSpPr>
        <p:spPr>
          <a:xfrm>
            <a:off x="2900375" y="3529025"/>
            <a:ext cx="2967000" cy="671400"/>
          </a:xfrm>
          <a:prstGeom prst="rect">
            <a:avLst/>
          </a:prstGeom>
          <a:noFill/>
          <a:ln>
            <a:noFill/>
          </a:ln>
        </p:spPr>
        <p:txBody>
          <a:bodyPr spcFirstLastPara="1" wrap="square" lIns="68575" tIns="34275" rIns="68575" bIns="34275" anchor="b" anchorCtr="0">
            <a:normAutofit fontScale="77500" lnSpcReduction="20000"/>
          </a:bodyPr>
          <a:lstStyle/>
          <a:p>
            <a:pPr marL="0" marR="0" lvl="0" indent="0" algn="l" rtl="0">
              <a:lnSpc>
                <a:spcPct val="90000"/>
              </a:lnSpc>
              <a:spcBef>
                <a:spcPts val="0"/>
              </a:spcBef>
              <a:spcAft>
                <a:spcPts val="0"/>
              </a:spcAft>
              <a:buClr>
                <a:srgbClr val="B4BFCF"/>
              </a:buClr>
              <a:buSzPct val="100000"/>
              <a:buFont typeface="Archivo Black"/>
              <a:buNone/>
            </a:pPr>
            <a:r>
              <a:rPr lang="en" sz="1200">
                <a:solidFill>
                  <a:srgbClr val="B4BFCF"/>
                </a:solidFill>
                <a:latin typeface="Archivo Black"/>
                <a:ea typeface="Archivo Black"/>
                <a:cs typeface="Archivo Black"/>
                <a:sym typeface="Archivo Black"/>
              </a:rPr>
              <a:t>Gjøre naturfag! - økologisk skolehage og praktisk undervisning for bærekraftig utvikling</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ct val="100000"/>
              <a:buFont typeface="Archivo Black"/>
              <a:buNone/>
            </a:pPr>
            <a:r>
              <a:rPr lang="en" sz="1200">
                <a:solidFill>
                  <a:srgbClr val="B4BFCF"/>
                </a:solidFill>
                <a:latin typeface="Archivo Black"/>
                <a:ea typeface="Archivo Black"/>
                <a:cs typeface="Archivo Black"/>
                <a:sym typeface="Archivo Black"/>
              </a:rPr>
              <a:t>/ Making science! - ecological school garden and practical education for sustainable development</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pic>
        <p:nvPicPr>
          <p:cNvPr id="300" name="Google Shape;300;p45"/>
          <p:cNvPicPr preferRelativeResize="0"/>
          <p:nvPr/>
        </p:nvPicPr>
        <p:blipFill rotWithShape="1">
          <a:blip r:embed="rId3">
            <a:alphaModFix/>
          </a:blip>
          <a:srcRect t="3222"/>
          <a:stretch/>
        </p:blipFill>
        <p:spPr>
          <a:xfrm>
            <a:off x="-9" y="0"/>
            <a:ext cx="7972435" cy="5143502"/>
          </a:xfrm>
          <a:prstGeom prst="rect">
            <a:avLst/>
          </a:prstGeom>
          <a:noFill/>
          <a:ln>
            <a:noFill/>
          </a:ln>
        </p:spPr>
      </p:pic>
      <p:cxnSp>
        <p:nvCxnSpPr>
          <p:cNvPr id="301" name="Google Shape;301;p45"/>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02" name="Google Shape;302;p45"/>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03" name="Google Shape;303;p45"/>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Natursekken</a:t>
            </a:r>
            <a:endParaRPr sz="1100">
              <a:solidFill>
                <a:schemeClr val="dk1"/>
              </a:solidFill>
              <a:latin typeface="Archivo"/>
              <a:ea typeface="Archivo"/>
              <a:cs typeface="Archivo"/>
              <a:sym typeface="Archivo"/>
            </a:endParaRPr>
          </a:p>
        </p:txBody>
      </p:sp>
      <p:sp>
        <p:nvSpPr>
          <p:cNvPr id="304" name="Google Shape;304;p45"/>
          <p:cNvSpPr/>
          <p:nvPr/>
        </p:nvSpPr>
        <p:spPr>
          <a:xfrm>
            <a:off x="-1" y="0"/>
            <a:ext cx="7944000" cy="5143500"/>
          </a:xfrm>
          <a:prstGeom prst="rect">
            <a:avLst/>
          </a:prstGeom>
          <a:solidFill>
            <a:schemeClr val="lt2">
              <a:alpha val="8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305" name="Google Shape;305;p45"/>
          <p:cNvPicPr preferRelativeResize="0"/>
          <p:nvPr/>
        </p:nvPicPr>
        <p:blipFill rotWithShape="1">
          <a:blip r:embed="rId4">
            <a:alphaModFix/>
          </a:blip>
          <a:srcRect l="311" t="280" r="13123" b="-279"/>
          <a:stretch/>
        </p:blipFill>
        <p:spPr>
          <a:xfrm>
            <a:off x="28580" y="0"/>
            <a:ext cx="7915262" cy="5143500"/>
          </a:xfrm>
          <a:prstGeom prst="rect">
            <a:avLst/>
          </a:prstGeom>
          <a:noFill/>
          <a:ln>
            <a:noFill/>
          </a:ln>
        </p:spPr>
      </p:pic>
      <p:sp>
        <p:nvSpPr>
          <p:cNvPr id="306" name="Google Shape;306;p45"/>
          <p:cNvSpPr/>
          <p:nvPr/>
        </p:nvSpPr>
        <p:spPr>
          <a:xfrm>
            <a:off x="785813" y="1119375"/>
            <a:ext cx="3063300" cy="2609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sp>
        <p:nvSpPr>
          <p:cNvPr id="307" name="Google Shape;307;p45"/>
          <p:cNvSpPr txBox="1"/>
          <p:nvPr/>
        </p:nvSpPr>
        <p:spPr>
          <a:xfrm>
            <a:off x="1508025" y="144281"/>
            <a:ext cx="2686200" cy="700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4100" i="1">
              <a:solidFill>
                <a:schemeClr val="dk1"/>
              </a:solidFill>
              <a:latin typeface="Archivo"/>
              <a:ea typeface="Archivo"/>
              <a:cs typeface="Archivo"/>
              <a:sym typeface="Archivo"/>
            </a:endParaRPr>
          </a:p>
        </p:txBody>
      </p:sp>
      <p:sp>
        <p:nvSpPr>
          <p:cNvPr id="308" name="Google Shape;308;p45"/>
          <p:cNvSpPr/>
          <p:nvPr/>
        </p:nvSpPr>
        <p:spPr>
          <a:xfrm>
            <a:off x="4147463" y="1119488"/>
            <a:ext cx="3063300" cy="2609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endParaRPr sz="1400">
              <a:solidFill>
                <a:schemeClr val="lt1"/>
              </a:solidFill>
              <a:latin typeface="Archivo"/>
              <a:ea typeface="Archivo"/>
              <a:cs typeface="Archivo"/>
              <a:sym typeface="Archivo"/>
            </a:endParaRPr>
          </a:p>
        </p:txBody>
      </p:sp>
      <p:pic>
        <p:nvPicPr>
          <p:cNvPr id="309" name="Google Shape;309;p45"/>
          <p:cNvPicPr preferRelativeResize="0"/>
          <p:nvPr/>
        </p:nvPicPr>
        <p:blipFill>
          <a:blip r:embed="rId5">
            <a:alphaModFix/>
          </a:blip>
          <a:stretch>
            <a:fillRect/>
          </a:stretch>
        </p:blipFill>
        <p:spPr>
          <a:xfrm>
            <a:off x="785831" y="1472541"/>
            <a:ext cx="3241163" cy="610463"/>
          </a:xfrm>
          <a:prstGeom prst="rect">
            <a:avLst/>
          </a:prstGeom>
          <a:noFill/>
          <a:ln>
            <a:noFill/>
          </a:ln>
        </p:spPr>
      </p:pic>
      <p:pic>
        <p:nvPicPr>
          <p:cNvPr id="310" name="Google Shape;310;p45"/>
          <p:cNvPicPr preferRelativeResize="0"/>
          <p:nvPr/>
        </p:nvPicPr>
        <p:blipFill rotWithShape="1">
          <a:blip r:embed="rId6">
            <a:alphaModFix/>
          </a:blip>
          <a:srcRect b="39298"/>
          <a:stretch/>
        </p:blipFill>
        <p:spPr>
          <a:xfrm>
            <a:off x="785831" y="2576306"/>
            <a:ext cx="2686276" cy="870301"/>
          </a:xfrm>
          <a:prstGeom prst="rect">
            <a:avLst/>
          </a:prstGeom>
          <a:noFill/>
          <a:ln>
            <a:noFill/>
          </a:ln>
        </p:spPr>
      </p:pic>
      <p:pic>
        <p:nvPicPr>
          <p:cNvPr id="311" name="Google Shape;311;p45"/>
          <p:cNvPicPr preferRelativeResize="0"/>
          <p:nvPr/>
        </p:nvPicPr>
        <p:blipFill>
          <a:blip r:embed="rId7">
            <a:alphaModFix/>
          </a:blip>
          <a:stretch>
            <a:fillRect/>
          </a:stretch>
        </p:blipFill>
        <p:spPr>
          <a:xfrm>
            <a:off x="4194300" y="1431488"/>
            <a:ext cx="2404710" cy="692550"/>
          </a:xfrm>
          <a:prstGeom prst="rect">
            <a:avLst/>
          </a:prstGeom>
          <a:noFill/>
          <a:ln>
            <a:noFill/>
          </a:ln>
        </p:spPr>
      </p:pic>
      <p:pic>
        <p:nvPicPr>
          <p:cNvPr id="312" name="Google Shape;312;p45"/>
          <p:cNvPicPr preferRelativeResize="0"/>
          <p:nvPr/>
        </p:nvPicPr>
        <p:blipFill>
          <a:blip r:embed="rId8">
            <a:alphaModFix/>
          </a:blip>
          <a:stretch>
            <a:fillRect/>
          </a:stretch>
        </p:blipFill>
        <p:spPr>
          <a:xfrm>
            <a:off x="3938091" y="2479743"/>
            <a:ext cx="3063375" cy="106342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7"/>
        <p:cNvGrpSpPr/>
        <p:nvPr/>
      </p:nvGrpSpPr>
      <p:grpSpPr>
        <a:xfrm>
          <a:off x="0" y="0"/>
          <a:ext cx="0" cy="0"/>
          <a:chOff x="0" y="0"/>
          <a:chExt cx="0" cy="0"/>
        </a:xfrm>
      </p:grpSpPr>
      <p:sp>
        <p:nvSpPr>
          <p:cNvPr id="758" name="Google Shape;758;p81"/>
          <p:cNvSpPr txBox="1">
            <a:spLocks noGrp="1"/>
          </p:cNvSpPr>
          <p:nvPr>
            <p:ph type="title"/>
          </p:nvPr>
        </p:nvSpPr>
        <p:spPr>
          <a:xfrm>
            <a:off x="2745501" y="225418"/>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General information </a:t>
            </a:r>
            <a:endParaRPr>
              <a:solidFill>
                <a:schemeClr val="dk1"/>
              </a:solidFill>
            </a:endParaRPr>
          </a:p>
        </p:txBody>
      </p:sp>
      <p:cxnSp>
        <p:nvCxnSpPr>
          <p:cNvPr id="759" name="Google Shape;759;p81"/>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760" name="Google Shape;760;p81"/>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61" name="Google Shape;761;p81"/>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62" name="Google Shape;762;p81"/>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63" name="Google Shape;763;p81"/>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64" name="Google Shape;764;p81"/>
          <p:cNvPicPr preferRelativeResize="0">
            <a:picLocks noGrp="1"/>
          </p:cNvPicPr>
          <p:nvPr>
            <p:ph type="body" idx="1"/>
          </p:nvPr>
        </p:nvPicPr>
        <p:blipFill rotWithShape="1">
          <a:blip r:embed="rId4">
            <a:alphaModFix/>
          </a:blip>
          <a:srcRect/>
          <a:stretch/>
        </p:blipFill>
        <p:spPr>
          <a:xfrm>
            <a:off x="285240" y="367247"/>
            <a:ext cx="1772700" cy="1113300"/>
          </a:xfrm>
          <a:prstGeom prst="rect">
            <a:avLst/>
          </a:prstGeom>
          <a:noFill/>
          <a:ln>
            <a:noFill/>
          </a:ln>
        </p:spPr>
      </p:pic>
      <p:sp>
        <p:nvSpPr>
          <p:cNvPr id="765" name="Google Shape;765;p81"/>
          <p:cNvSpPr txBox="1"/>
          <p:nvPr/>
        </p:nvSpPr>
        <p:spPr>
          <a:xfrm>
            <a:off x="2725266" y="1480556"/>
            <a:ext cx="4965600" cy="23805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r>
              <a:rPr lang="en" sz="1100" b="1">
                <a:solidFill>
                  <a:schemeClr val="dk1"/>
                </a:solidFill>
                <a:latin typeface="Archivo"/>
                <a:ea typeface="Archivo"/>
                <a:cs typeface="Archivo"/>
                <a:sym typeface="Archivo"/>
              </a:rPr>
              <a:t>Subjects</a:t>
            </a:r>
            <a:endParaRPr sz="1100" b="1">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a:solidFill>
                  <a:schemeClr val="dk1"/>
                </a:solidFill>
                <a:latin typeface="Archivo"/>
                <a:ea typeface="Archivo"/>
                <a:cs typeface="Archivo"/>
                <a:sym typeface="Archivo"/>
              </a:rPr>
              <a:t>Natural sciences, food and health, Norwegian, social sciences, arts and crafts</a:t>
            </a: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b="1">
                <a:solidFill>
                  <a:schemeClr val="dk1"/>
                </a:solidFill>
                <a:latin typeface="Archivo"/>
                <a:ea typeface="Archivo"/>
                <a:cs typeface="Archivo"/>
                <a:sym typeface="Archivo"/>
              </a:rPr>
              <a:t>Grade</a:t>
            </a:r>
            <a:endParaRPr sz="1100" b="1">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a:solidFill>
                  <a:schemeClr val="dk1"/>
                </a:solidFill>
                <a:latin typeface="Archivo"/>
                <a:ea typeface="Archivo"/>
                <a:cs typeface="Archivo"/>
                <a:sym typeface="Archivo"/>
              </a:rPr>
              <a:t>5-6 grade</a:t>
            </a: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b="1">
                <a:solidFill>
                  <a:schemeClr val="dk1"/>
                </a:solidFill>
                <a:latin typeface="Archivo"/>
                <a:ea typeface="Archivo"/>
                <a:cs typeface="Archivo"/>
                <a:sym typeface="Archivo"/>
              </a:rPr>
              <a:t>Arena</a:t>
            </a:r>
            <a:endParaRPr sz="1100" b="1">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a:solidFill>
                  <a:schemeClr val="dk1"/>
                </a:solidFill>
                <a:latin typeface="Archivo"/>
                <a:ea typeface="Archivo"/>
                <a:cs typeface="Archivo"/>
                <a:sym typeface="Archivo"/>
              </a:rPr>
              <a:t>Schoolgarden at Folkenborg Museum</a:t>
            </a: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a:solidFill>
                  <a:schemeClr val="dk1"/>
                </a:solidFill>
                <a:latin typeface="Archivo"/>
                <a:ea typeface="Archivo"/>
                <a:cs typeface="Archivo"/>
                <a:sym typeface="Archivo"/>
              </a:rPr>
              <a:t>Classrooms of Mysen School</a:t>
            </a: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b="1">
                <a:solidFill>
                  <a:schemeClr val="dk1"/>
                </a:solidFill>
                <a:latin typeface="Archivo"/>
                <a:ea typeface="Archivo"/>
                <a:cs typeface="Archivo"/>
                <a:sym typeface="Archivo"/>
              </a:rPr>
              <a:t>External competence</a:t>
            </a:r>
            <a:endParaRPr sz="1100" b="1">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r>
              <a:rPr lang="en" sz="1100">
                <a:solidFill>
                  <a:schemeClr val="dk1"/>
                </a:solidFill>
                <a:latin typeface="Archivo"/>
                <a:ea typeface="Archivo"/>
                <a:cs typeface="Archivo"/>
                <a:sym typeface="Archivo"/>
              </a:rPr>
              <a:t>Employees of Folkenborg Museum</a:t>
            </a:r>
            <a:endParaRPr sz="1200" b="1">
              <a:solidFill>
                <a:schemeClr val="dk1"/>
              </a:solidFill>
              <a:latin typeface="Archivo"/>
              <a:ea typeface="Archivo"/>
              <a:cs typeface="Archivo"/>
              <a:sym typeface="Archivo"/>
            </a:endParaRPr>
          </a:p>
        </p:txBody>
      </p:sp>
      <p:pic>
        <p:nvPicPr>
          <p:cNvPr id="766" name="Google Shape;766;p81"/>
          <p:cNvPicPr preferRelativeResize="0"/>
          <p:nvPr/>
        </p:nvPicPr>
        <p:blipFill>
          <a:blip r:embed="rId5">
            <a:alphaModFix/>
          </a:blip>
          <a:stretch>
            <a:fillRect/>
          </a:stretch>
        </p:blipFill>
        <p:spPr>
          <a:xfrm>
            <a:off x="138950" y="2353400"/>
            <a:ext cx="2010176" cy="1507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0"/>
        <p:cNvGrpSpPr/>
        <p:nvPr/>
      </p:nvGrpSpPr>
      <p:grpSpPr>
        <a:xfrm>
          <a:off x="0" y="0"/>
          <a:ext cx="0" cy="0"/>
          <a:chOff x="0" y="0"/>
          <a:chExt cx="0" cy="0"/>
        </a:xfrm>
      </p:grpSpPr>
      <p:sp>
        <p:nvSpPr>
          <p:cNvPr id="771" name="Google Shape;771;p82"/>
          <p:cNvSpPr txBox="1">
            <a:spLocks noGrp="1"/>
          </p:cNvSpPr>
          <p:nvPr>
            <p:ph type="title"/>
          </p:nvPr>
        </p:nvSpPr>
        <p:spPr>
          <a:xfrm>
            <a:off x="2745501" y="225418"/>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Description</a:t>
            </a:r>
            <a:endParaRPr>
              <a:solidFill>
                <a:schemeClr val="dk1"/>
              </a:solidFill>
            </a:endParaRPr>
          </a:p>
        </p:txBody>
      </p:sp>
      <p:cxnSp>
        <p:nvCxnSpPr>
          <p:cNvPr id="772" name="Google Shape;772;p82"/>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773" name="Google Shape;773;p82"/>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74" name="Google Shape;774;p82"/>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75" name="Google Shape;775;p82"/>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76" name="Google Shape;776;p82"/>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77" name="Google Shape;777;p82"/>
          <p:cNvPicPr preferRelativeResize="0">
            <a:picLocks noGrp="1"/>
          </p:cNvPicPr>
          <p:nvPr>
            <p:ph type="body" idx="1"/>
          </p:nvPr>
        </p:nvPicPr>
        <p:blipFill rotWithShape="1">
          <a:blip r:embed="rId4">
            <a:alphaModFix/>
          </a:blip>
          <a:srcRect/>
          <a:stretch/>
        </p:blipFill>
        <p:spPr>
          <a:xfrm>
            <a:off x="285240" y="367247"/>
            <a:ext cx="1772700" cy="1113300"/>
          </a:xfrm>
          <a:prstGeom prst="rect">
            <a:avLst/>
          </a:prstGeom>
          <a:noFill/>
          <a:ln>
            <a:noFill/>
          </a:ln>
        </p:spPr>
      </p:pic>
      <p:pic>
        <p:nvPicPr>
          <p:cNvPr id="778" name="Google Shape;778;p82"/>
          <p:cNvPicPr preferRelativeResize="0"/>
          <p:nvPr/>
        </p:nvPicPr>
        <p:blipFill>
          <a:blip r:embed="rId5">
            <a:alphaModFix/>
          </a:blip>
          <a:stretch>
            <a:fillRect/>
          </a:stretch>
        </p:blipFill>
        <p:spPr>
          <a:xfrm>
            <a:off x="138398" y="2281275"/>
            <a:ext cx="2066500" cy="1534175"/>
          </a:xfrm>
          <a:prstGeom prst="rect">
            <a:avLst/>
          </a:prstGeom>
          <a:noFill/>
          <a:ln>
            <a:noFill/>
          </a:ln>
        </p:spPr>
      </p:pic>
      <p:sp>
        <p:nvSpPr>
          <p:cNvPr id="779" name="Google Shape;779;p82"/>
          <p:cNvSpPr txBox="1"/>
          <p:nvPr/>
        </p:nvSpPr>
        <p:spPr>
          <a:xfrm>
            <a:off x="2800350" y="1708725"/>
            <a:ext cx="4013400" cy="21858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r>
              <a:rPr lang="en" sz="1100">
                <a:solidFill>
                  <a:schemeClr val="dk1"/>
                </a:solidFill>
              </a:rPr>
              <a:t>- Students created a school garden in order to observe and understand the natural cycles. </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Students were sowing, harvesting, eating the produce, and composting the remains → understanding natural cycle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Combined with theoretical education in the classroom </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Soil, compost and natural cycles were discussed </a:t>
            </a:r>
            <a:endParaRPr sz="13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 PH-levels of soil were measured </a:t>
            </a:r>
            <a:endParaRPr sz="1500" b="0" i="0" u="none" strike="noStrike" cap="none">
              <a:solidFill>
                <a:schemeClr val="dk1"/>
              </a:solidFill>
              <a:latin typeface="Archivo"/>
              <a:ea typeface="Archivo"/>
              <a:cs typeface="Archivo"/>
              <a:sym typeface="Archiv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3"/>
        <p:cNvGrpSpPr/>
        <p:nvPr/>
      </p:nvGrpSpPr>
      <p:grpSpPr>
        <a:xfrm>
          <a:off x="0" y="0"/>
          <a:ext cx="0" cy="0"/>
          <a:chOff x="0" y="0"/>
          <a:chExt cx="0" cy="0"/>
        </a:xfrm>
      </p:grpSpPr>
      <p:sp>
        <p:nvSpPr>
          <p:cNvPr id="784" name="Google Shape;784;p83"/>
          <p:cNvSpPr txBox="1">
            <a:spLocks noGrp="1"/>
          </p:cNvSpPr>
          <p:nvPr>
            <p:ph type="title"/>
          </p:nvPr>
        </p:nvSpPr>
        <p:spPr>
          <a:xfrm>
            <a:off x="2745501" y="225418"/>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Activity</a:t>
            </a:r>
            <a:endParaRPr>
              <a:solidFill>
                <a:schemeClr val="dk1"/>
              </a:solidFill>
            </a:endParaRPr>
          </a:p>
        </p:txBody>
      </p:sp>
      <p:cxnSp>
        <p:nvCxnSpPr>
          <p:cNvPr id="785" name="Google Shape;785;p83"/>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786" name="Google Shape;786;p83"/>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787" name="Google Shape;787;p83"/>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88" name="Google Shape;788;p83"/>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89" name="Google Shape;789;p83"/>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790" name="Google Shape;790;p83"/>
          <p:cNvPicPr preferRelativeResize="0">
            <a:picLocks noGrp="1"/>
          </p:cNvPicPr>
          <p:nvPr>
            <p:ph type="body" idx="1"/>
          </p:nvPr>
        </p:nvPicPr>
        <p:blipFill rotWithShape="1">
          <a:blip r:embed="rId4">
            <a:alphaModFix/>
          </a:blip>
          <a:srcRect/>
          <a:stretch/>
        </p:blipFill>
        <p:spPr>
          <a:xfrm>
            <a:off x="285240" y="367247"/>
            <a:ext cx="1772700" cy="1113300"/>
          </a:xfrm>
          <a:prstGeom prst="rect">
            <a:avLst/>
          </a:prstGeom>
          <a:noFill/>
          <a:ln>
            <a:noFill/>
          </a:ln>
        </p:spPr>
      </p:pic>
      <p:sp>
        <p:nvSpPr>
          <p:cNvPr id="791" name="Google Shape;791;p83"/>
          <p:cNvSpPr txBox="1"/>
          <p:nvPr/>
        </p:nvSpPr>
        <p:spPr>
          <a:xfrm>
            <a:off x="2753875" y="1543713"/>
            <a:ext cx="4863300" cy="3009300"/>
          </a:xfrm>
          <a:prstGeom prst="rect">
            <a:avLst/>
          </a:prstGeom>
          <a:noFill/>
          <a:ln>
            <a:noFill/>
          </a:ln>
        </p:spPr>
        <p:txBody>
          <a:bodyPr spcFirstLastPara="1" wrap="square" lIns="68575" tIns="34275" rIns="68575" bIns="34275" anchor="t" anchorCtr="0">
            <a:spAutoFit/>
          </a:bodyPr>
          <a:lstStyle/>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Students learnt aspects of food production and natural cycles</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Project started early with theory and making compost in a bottle → then started creating the garden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Students prepared the soil for winter and took samples of the soil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Students sowed and made food from weeds that had to be removed.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Students harvested the vegetables and compared the taste to bought vegetables.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An important aspect of the work was allowing children to ask questions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Another important aspect was formulating their own explanations for what was happening.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More topics were discussed: decomposition and micro-organisms, the structure and needs of plants, a healthy diet, living a sustainable life. </a:t>
            </a:r>
            <a:endParaRPr sz="11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100">
              <a:solidFill>
                <a:schemeClr val="dk1"/>
              </a:solidFill>
            </a:endParaRPr>
          </a:p>
        </p:txBody>
      </p:sp>
      <p:pic>
        <p:nvPicPr>
          <p:cNvPr id="792" name="Google Shape;792;p83"/>
          <p:cNvPicPr preferRelativeResize="0"/>
          <p:nvPr/>
        </p:nvPicPr>
        <p:blipFill>
          <a:blip r:embed="rId5">
            <a:alphaModFix/>
          </a:blip>
          <a:stretch>
            <a:fillRect/>
          </a:stretch>
        </p:blipFill>
        <p:spPr>
          <a:xfrm>
            <a:off x="97150" y="2154425"/>
            <a:ext cx="2149000" cy="1487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6"/>
        <p:cNvGrpSpPr/>
        <p:nvPr/>
      </p:nvGrpSpPr>
      <p:grpSpPr>
        <a:xfrm>
          <a:off x="0" y="0"/>
          <a:ext cx="0" cy="0"/>
          <a:chOff x="0" y="0"/>
          <a:chExt cx="0" cy="0"/>
        </a:xfrm>
      </p:grpSpPr>
      <p:sp>
        <p:nvSpPr>
          <p:cNvPr id="797" name="Google Shape;797;p84"/>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a:solidFill>
                  <a:schemeClr val="dk1"/>
                </a:solidFill>
              </a:rPr>
              <a:t>Brønnerud Skole</a:t>
            </a:r>
            <a:endParaRPr>
              <a:solidFill>
                <a:schemeClr val="dk1"/>
              </a:solidFill>
            </a:endParaRPr>
          </a:p>
        </p:txBody>
      </p:sp>
      <p:sp>
        <p:nvSpPr>
          <p:cNvPr id="798" name="Google Shape;798;p84"/>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799" name="Google Shape;799;p84"/>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800" name="Google Shape;800;p84"/>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01" name="Google Shape;801;p84"/>
          <p:cNvSpPr txBox="1"/>
          <p:nvPr/>
        </p:nvSpPr>
        <p:spPr>
          <a:xfrm>
            <a:off x="2900375" y="3529025"/>
            <a:ext cx="2967000" cy="671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Brønnerud skolehage</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 Brønnerud school garden</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5"/>
        <p:cNvGrpSpPr/>
        <p:nvPr/>
      </p:nvGrpSpPr>
      <p:grpSpPr>
        <a:xfrm>
          <a:off x="0" y="0"/>
          <a:ext cx="0" cy="0"/>
          <a:chOff x="0" y="0"/>
          <a:chExt cx="0" cy="0"/>
        </a:xfrm>
      </p:grpSpPr>
      <p:sp>
        <p:nvSpPr>
          <p:cNvPr id="806" name="Google Shape;806;p85"/>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Participants</a:t>
            </a:r>
            <a:endParaRPr>
              <a:solidFill>
                <a:schemeClr val="dk1"/>
              </a:solidFill>
            </a:endParaRPr>
          </a:p>
        </p:txBody>
      </p:sp>
      <p:cxnSp>
        <p:nvCxnSpPr>
          <p:cNvPr id="807" name="Google Shape;807;p85"/>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808" name="Google Shape;808;p85"/>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09" name="Google Shape;809;p85"/>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0" name="Google Shape;810;p85"/>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11" name="Google Shape;811;p85"/>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812" name="Google Shape;812;p85"/>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813" name="Google Shape;813;p85"/>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814" name="Google Shape;814;p85"/>
          <p:cNvSpPr txBox="1"/>
          <p:nvPr/>
        </p:nvSpPr>
        <p:spPr>
          <a:xfrm>
            <a:off x="2757473" y="2255921"/>
            <a:ext cx="4912500" cy="1233600"/>
          </a:xfrm>
          <a:prstGeom prst="rect">
            <a:avLst/>
          </a:prstGeom>
          <a:noFill/>
          <a:ln>
            <a:noFill/>
          </a:ln>
        </p:spPr>
        <p:txBody>
          <a:bodyPr spcFirstLastPara="1" wrap="square" lIns="68575" tIns="34275" rIns="68575" bIns="34275" anchor="t" anchorCtr="0">
            <a:spAutoFit/>
          </a:bodyPr>
          <a:lstStyle/>
          <a:p>
            <a:pPr marL="342900" lvl="0" indent="-273050" algn="l" rtl="0">
              <a:lnSpc>
                <a:spcPct val="115000"/>
              </a:lnSpc>
              <a:spcBef>
                <a:spcPts val="0"/>
              </a:spcBef>
              <a:spcAft>
                <a:spcPts val="0"/>
              </a:spcAft>
              <a:buClr>
                <a:schemeClr val="dk1"/>
              </a:buClr>
              <a:buSzPts val="1700"/>
              <a:buFont typeface="Archivo"/>
              <a:buChar char="-"/>
            </a:pPr>
            <a:r>
              <a:rPr lang="en" sz="1200">
                <a:solidFill>
                  <a:schemeClr val="dk1"/>
                </a:solidFill>
                <a:latin typeface="Archivo"/>
                <a:ea typeface="Archivo"/>
                <a:cs typeface="Archivo"/>
                <a:sym typeface="Archivo"/>
              </a:rPr>
              <a:t>Brønnerud Skole (grades 1-7)</a:t>
            </a:r>
            <a:endParaRPr sz="1200">
              <a:solidFill>
                <a:schemeClr val="dk1"/>
              </a:solidFill>
              <a:latin typeface="Archivo"/>
              <a:ea typeface="Archivo"/>
              <a:cs typeface="Archivo"/>
              <a:sym typeface="Archivo"/>
            </a:endParaRPr>
          </a:p>
          <a:p>
            <a:pPr marL="342900" lvl="0" indent="-273050" algn="l" rtl="0">
              <a:lnSpc>
                <a:spcPct val="115000"/>
              </a:lnSpc>
              <a:spcBef>
                <a:spcPts val="0"/>
              </a:spcBef>
              <a:spcAft>
                <a:spcPts val="0"/>
              </a:spcAft>
              <a:buClr>
                <a:schemeClr val="dk1"/>
              </a:buClr>
              <a:buSzPts val="1700"/>
              <a:buFont typeface="Archivo"/>
              <a:buChar char="-"/>
            </a:pPr>
            <a:r>
              <a:rPr lang="en" sz="1200">
                <a:solidFill>
                  <a:schemeClr val="dk1"/>
                </a:solidFill>
                <a:latin typeface="Archivo"/>
                <a:ea typeface="Archivo"/>
                <a:cs typeface="Archivo"/>
                <a:sym typeface="Archivo"/>
              </a:rPr>
              <a:t>NMBU (university) </a:t>
            </a:r>
            <a:endParaRPr sz="1200">
              <a:solidFill>
                <a:schemeClr val="dk1"/>
              </a:solidFill>
              <a:latin typeface="Archivo"/>
              <a:ea typeface="Archivo"/>
              <a:cs typeface="Archivo"/>
              <a:sym typeface="Archivo"/>
            </a:endParaRPr>
          </a:p>
          <a:p>
            <a:pPr marL="342900" lvl="0" indent="-273050" algn="l" rtl="0">
              <a:lnSpc>
                <a:spcPct val="115000"/>
              </a:lnSpc>
              <a:spcBef>
                <a:spcPts val="0"/>
              </a:spcBef>
              <a:spcAft>
                <a:spcPts val="0"/>
              </a:spcAft>
              <a:buClr>
                <a:schemeClr val="dk1"/>
              </a:buClr>
              <a:buSzPts val="1700"/>
              <a:buFont typeface="Archivo"/>
              <a:buChar char="-"/>
            </a:pPr>
            <a:r>
              <a:rPr lang="en" sz="1200">
                <a:solidFill>
                  <a:schemeClr val="dk1"/>
                </a:solidFill>
                <a:latin typeface="Archivo"/>
                <a:ea typeface="Archivo"/>
                <a:cs typeface="Archivo"/>
                <a:sym typeface="Archivo"/>
              </a:rPr>
              <a:t>Vollebekk AS (local entrepreneur) </a:t>
            </a:r>
            <a:endParaRPr sz="1200">
              <a:solidFill>
                <a:schemeClr val="dk1"/>
              </a:solidFill>
              <a:latin typeface="Archivo"/>
              <a:ea typeface="Archivo"/>
              <a:cs typeface="Archivo"/>
              <a:sym typeface="Archivo"/>
            </a:endParaRPr>
          </a:p>
          <a:p>
            <a:pPr marL="342900" lvl="0" indent="-273050" algn="l" rtl="0">
              <a:lnSpc>
                <a:spcPct val="115000"/>
              </a:lnSpc>
              <a:spcBef>
                <a:spcPts val="0"/>
              </a:spcBef>
              <a:spcAft>
                <a:spcPts val="0"/>
              </a:spcAft>
              <a:buClr>
                <a:schemeClr val="dk1"/>
              </a:buClr>
              <a:buSzPts val="1700"/>
              <a:buFont typeface="Archivo"/>
              <a:buChar char="-"/>
            </a:pPr>
            <a:r>
              <a:rPr lang="en" sz="1200">
                <a:solidFill>
                  <a:schemeClr val="dk1"/>
                </a:solidFill>
                <a:latin typeface="Archivo"/>
                <a:ea typeface="Archivo"/>
                <a:cs typeface="Archivo"/>
                <a:sym typeface="Archivo"/>
              </a:rPr>
              <a:t>Stiftelsen Mavis (charitable society)</a:t>
            </a:r>
            <a:endParaRPr sz="2600" i="0" u="none" strike="noStrike" cap="none">
              <a:solidFill>
                <a:schemeClr val="dk1"/>
              </a:solidFill>
              <a:latin typeface="Archivo"/>
              <a:ea typeface="Archivo"/>
              <a:cs typeface="Archivo"/>
              <a:sym typeface="Archivo"/>
            </a:endParaRPr>
          </a:p>
        </p:txBody>
      </p:sp>
      <p:pic>
        <p:nvPicPr>
          <p:cNvPr id="815" name="Google Shape;815;p85"/>
          <p:cNvPicPr preferRelativeResize="0"/>
          <p:nvPr/>
        </p:nvPicPr>
        <p:blipFill>
          <a:blip r:embed="rId5">
            <a:alphaModFix/>
          </a:blip>
          <a:stretch>
            <a:fillRect/>
          </a:stretch>
        </p:blipFill>
        <p:spPr>
          <a:xfrm>
            <a:off x="3014322" y="3943018"/>
            <a:ext cx="2422388" cy="7370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820" name="Google Shape;820;p86"/>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Background</a:t>
            </a:r>
            <a:endParaRPr>
              <a:solidFill>
                <a:schemeClr val="dk1"/>
              </a:solidFill>
            </a:endParaRPr>
          </a:p>
        </p:txBody>
      </p:sp>
      <p:cxnSp>
        <p:nvCxnSpPr>
          <p:cNvPr id="821" name="Google Shape;821;p8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822" name="Google Shape;822;p8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23" name="Google Shape;823;p86"/>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4" name="Google Shape;824;p86"/>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25" name="Google Shape;825;p86"/>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826" name="Google Shape;826;p86"/>
          <p:cNvPicPr preferRelativeResize="0">
            <a:picLocks noGrp="1"/>
          </p:cNvPicPr>
          <p:nvPr>
            <p:ph type="body" idx="1"/>
          </p:nvPr>
        </p:nvPicPr>
        <p:blipFill rotWithShape="1">
          <a:blip r:embed="rId4">
            <a:alphaModFix/>
          </a:blip>
          <a:srcRect/>
          <a:stretch/>
        </p:blipFill>
        <p:spPr>
          <a:xfrm>
            <a:off x="255315" y="689122"/>
            <a:ext cx="1772700" cy="1113300"/>
          </a:xfrm>
          <a:prstGeom prst="rect">
            <a:avLst/>
          </a:prstGeom>
          <a:noFill/>
          <a:ln>
            <a:noFill/>
          </a:ln>
        </p:spPr>
      </p:pic>
      <p:cxnSp>
        <p:nvCxnSpPr>
          <p:cNvPr id="827" name="Google Shape;827;p8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828" name="Google Shape;828;p86"/>
          <p:cNvSpPr txBox="1"/>
          <p:nvPr/>
        </p:nvSpPr>
        <p:spPr>
          <a:xfrm>
            <a:off x="2673138" y="2122750"/>
            <a:ext cx="4883100" cy="3213900"/>
          </a:xfrm>
          <a:prstGeom prst="rect">
            <a:avLst/>
          </a:prstGeom>
          <a:noFill/>
          <a:ln>
            <a:noFill/>
          </a:ln>
        </p:spPr>
        <p:txBody>
          <a:bodyPr spcFirstLastPara="1" wrap="square" lIns="68575" tIns="34275" rIns="68575" bIns="34275" anchor="t" anchorCtr="0">
            <a:spAutoFit/>
          </a:bodyPr>
          <a:lstStyle/>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Students can grow vegetables and sell them on the weekly market</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The profits go to a solidarity project in Zimbabwe (orphanage)</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Students participate in school garden work, market and solidarity work</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Emphasis of this project --&gt; collaboration amongst different actors </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External actors contribute with professional and practical competence and with materials and equipment.</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Students gain understanding of sustainable development and helps to</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Students are teached to become more responsible environmental citizens </a:t>
            </a:r>
            <a:endParaRPr sz="1000">
              <a:solidFill>
                <a:schemeClr val="dk1"/>
              </a:solidFill>
              <a:latin typeface="Archivo"/>
              <a:ea typeface="Archivo"/>
              <a:cs typeface="Archivo"/>
              <a:sym typeface="Archivo"/>
            </a:endParaRPr>
          </a:p>
          <a:p>
            <a:pPr marL="342900" marR="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The project stimulates creativity, commitment, engagement and good attitudes in children</a:t>
            </a:r>
            <a:endParaRPr sz="1000">
              <a:solidFill>
                <a:schemeClr val="dk1"/>
              </a:solidFill>
              <a:latin typeface="Archivo"/>
              <a:ea typeface="Archivo"/>
              <a:cs typeface="Archivo"/>
              <a:sym typeface="Archivo"/>
            </a:endParaRPr>
          </a:p>
          <a:p>
            <a:pPr marL="0" marR="0" lvl="0" indent="0" algn="l" rtl="0">
              <a:lnSpc>
                <a:spcPct val="150000"/>
              </a:lnSpc>
              <a:spcBef>
                <a:spcPts val="0"/>
              </a:spcBef>
              <a:spcAft>
                <a:spcPts val="0"/>
              </a:spcAft>
              <a:buNone/>
            </a:pPr>
            <a:endParaRPr sz="1000">
              <a:solidFill>
                <a:schemeClr val="dk1"/>
              </a:solidFill>
              <a:latin typeface="Archivo"/>
              <a:ea typeface="Archivo"/>
              <a:cs typeface="Archivo"/>
              <a:sym typeface="Archivo"/>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34290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chivo"/>
              <a:ea typeface="Archivo"/>
              <a:cs typeface="Archivo"/>
              <a:sym typeface="Archivo"/>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9" name="Google Shape;829;p86"/>
          <p:cNvPicPr preferRelativeResize="0"/>
          <p:nvPr/>
        </p:nvPicPr>
        <p:blipFill>
          <a:blip r:embed="rId5">
            <a:alphaModFix/>
          </a:blip>
          <a:stretch>
            <a:fillRect/>
          </a:stretch>
        </p:blipFill>
        <p:spPr>
          <a:xfrm>
            <a:off x="14438" y="2262742"/>
            <a:ext cx="2314425" cy="17380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3"/>
        <p:cNvGrpSpPr/>
        <p:nvPr/>
      </p:nvGrpSpPr>
      <p:grpSpPr>
        <a:xfrm>
          <a:off x="0" y="0"/>
          <a:ext cx="0" cy="0"/>
          <a:chOff x="0" y="0"/>
          <a:chExt cx="0" cy="0"/>
        </a:xfrm>
      </p:grpSpPr>
      <p:sp>
        <p:nvSpPr>
          <p:cNvPr id="834" name="Google Shape;834;p87"/>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835" name="Google Shape;835;p8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836" name="Google Shape;836;p8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37" name="Google Shape;837;p87"/>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8" name="Google Shape;838;p8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39" name="Google Shape;839;p8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840" name="Google Shape;840;p87"/>
          <p:cNvPicPr preferRelativeResize="0">
            <a:picLocks noGrp="1"/>
          </p:cNvPicPr>
          <p:nvPr>
            <p:ph type="body" idx="1"/>
          </p:nvPr>
        </p:nvPicPr>
        <p:blipFill rotWithShape="1">
          <a:blip r:embed="rId4">
            <a:alphaModFix/>
          </a:blip>
          <a:srcRect/>
          <a:stretch/>
        </p:blipFill>
        <p:spPr>
          <a:xfrm>
            <a:off x="255315" y="689122"/>
            <a:ext cx="1772700" cy="1113300"/>
          </a:xfrm>
          <a:prstGeom prst="rect">
            <a:avLst/>
          </a:prstGeom>
          <a:noFill/>
          <a:ln>
            <a:noFill/>
          </a:ln>
        </p:spPr>
      </p:pic>
      <p:cxnSp>
        <p:nvCxnSpPr>
          <p:cNvPr id="841" name="Google Shape;841;p87"/>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842" name="Google Shape;842;p87"/>
          <p:cNvSpPr txBox="1"/>
          <p:nvPr/>
        </p:nvSpPr>
        <p:spPr>
          <a:xfrm>
            <a:off x="2800350" y="2167725"/>
            <a:ext cx="4300500" cy="23073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endParaRPr sz="800"/>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Students grew vegetables and learned about the cycle of nature, biological diversity and about composting </a:t>
            </a:r>
            <a:endParaRPr sz="12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200">
              <a:solidFill>
                <a:schemeClr val="dk1"/>
              </a:solidFill>
              <a:latin typeface="Archivo"/>
              <a:ea typeface="Archivo"/>
              <a:cs typeface="Archivo"/>
              <a:sym typeface="Archivo"/>
            </a:endParaRPr>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Students identified and classified plants and insects that we found </a:t>
            </a:r>
            <a:endParaRPr sz="12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200">
              <a:solidFill>
                <a:schemeClr val="dk1"/>
              </a:solidFill>
              <a:latin typeface="Archivo"/>
              <a:ea typeface="Archivo"/>
              <a:cs typeface="Archivo"/>
              <a:sym typeface="Archivo"/>
            </a:endParaRPr>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Developed products for sale on the market </a:t>
            </a:r>
            <a:endParaRPr sz="12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200">
              <a:solidFill>
                <a:schemeClr val="dk1"/>
              </a:solidFill>
              <a:latin typeface="Archivo"/>
              <a:ea typeface="Archivo"/>
              <a:cs typeface="Archivo"/>
              <a:sym typeface="Archivo"/>
            </a:endParaRPr>
          </a:p>
          <a:p>
            <a:pPr marL="342900" lvl="0" indent="-228600" algn="l" rtl="0">
              <a:lnSpc>
                <a:spcPct val="115000"/>
              </a:lnSpc>
              <a:spcBef>
                <a:spcPts val="0"/>
              </a:spcBef>
              <a:spcAft>
                <a:spcPts val="0"/>
              </a:spcAft>
              <a:buClr>
                <a:schemeClr val="dk1"/>
              </a:buClr>
              <a:buSzPts val="1000"/>
              <a:buChar char="-"/>
            </a:pPr>
            <a:r>
              <a:rPr lang="en" sz="1200">
                <a:solidFill>
                  <a:schemeClr val="dk1"/>
                </a:solidFill>
                <a:latin typeface="Archivo"/>
                <a:ea typeface="Archivo"/>
                <a:cs typeface="Archivo"/>
                <a:sym typeface="Archivo"/>
              </a:rPr>
              <a:t>The profit from the market goes to a solidarity project in Zimbabwe</a:t>
            </a:r>
            <a:endParaRPr sz="1600" b="0" i="0" u="none" strike="noStrike" cap="none">
              <a:solidFill>
                <a:schemeClr val="dk1"/>
              </a:solidFill>
              <a:latin typeface="Arial"/>
              <a:ea typeface="Arial"/>
              <a:cs typeface="Arial"/>
              <a:sym typeface="Arial"/>
            </a:endParaRPr>
          </a:p>
        </p:txBody>
      </p:sp>
      <p:pic>
        <p:nvPicPr>
          <p:cNvPr id="843" name="Google Shape;843;p87"/>
          <p:cNvPicPr preferRelativeResize="0"/>
          <p:nvPr/>
        </p:nvPicPr>
        <p:blipFill>
          <a:blip r:embed="rId5">
            <a:alphaModFix/>
          </a:blip>
          <a:stretch>
            <a:fillRect/>
          </a:stretch>
        </p:blipFill>
        <p:spPr>
          <a:xfrm>
            <a:off x="64700" y="2475325"/>
            <a:ext cx="2213725" cy="1636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7"/>
        <p:cNvGrpSpPr/>
        <p:nvPr/>
      </p:nvGrpSpPr>
      <p:grpSpPr>
        <a:xfrm>
          <a:off x="0" y="0"/>
          <a:ext cx="0" cy="0"/>
          <a:chOff x="0" y="0"/>
          <a:chExt cx="0" cy="0"/>
        </a:xfrm>
      </p:grpSpPr>
      <p:sp>
        <p:nvSpPr>
          <p:cNvPr id="848" name="Google Shape;848;p88"/>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Lauvsnes Skole</a:t>
            </a:r>
            <a:endParaRPr>
              <a:solidFill>
                <a:schemeClr val="dk1"/>
              </a:solidFill>
            </a:endParaRPr>
          </a:p>
        </p:txBody>
      </p:sp>
      <p:sp>
        <p:nvSpPr>
          <p:cNvPr id="849" name="Google Shape;849;p88"/>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50" name="Google Shape;850;p88"/>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851" name="Google Shape;851;p88"/>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52" name="Google Shape;852;p88"/>
          <p:cNvSpPr txBox="1"/>
          <p:nvPr/>
        </p:nvSpPr>
        <p:spPr>
          <a:xfrm>
            <a:off x="2900375" y="3529025"/>
            <a:ext cx="2967000" cy="671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Lauvsnes skolehage</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 Lauvsnes school garden</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sp>
        <p:nvSpPr>
          <p:cNvPr id="857" name="Google Shape;857;p89"/>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Key Actors</a:t>
            </a:r>
            <a:endParaRPr>
              <a:solidFill>
                <a:schemeClr val="dk1"/>
              </a:solidFill>
            </a:endParaRPr>
          </a:p>
        </p:txBody>
      </p:sp>
      <p:cxnSp>
        <p:nvCxnSpPr>
          <p:cNvPr id="858" name="Google Shape;858;p89"/>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859" name="Google Shape;859;p89"/>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60" name="Google Shape;860;p89"/>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Archivo"/>
                <a:ea typeface="Archivo"/>
                <a:cs typeface="Archivo"/>
                <a:sym typeface="Archivo"/>
              </a:rPr>
              <a:t>Lauvsnes Skole</a:t>
            </a:r>
            <a:endParaRPr sz="1100" b="0" i="0" u="none" strike="noStrike" cap="none">
              <a:solidFill>
                <a:srgbClr val="000000"/>
              </a:solidFill>
              <a:latin typeface="Arial"/>
              <a:ea typeface="Arial"/>
              <a:cs typeface="Arial"/>
              <a:sym typeface="Arial"/>
            </a:endParaRPr>
          </a:p>
        </p:txBody>
      </p:sp>
      <p:sp>
        <p:nvSpPr>
          <p:cNvPr id="861" name="Google Shape;861;p89"/>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62" name="Google Shape;862;p89"/>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863" name="Google Shape;863;p89"/>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864" name="Google Shape;864;p89"/>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865" name="Google Shape;865;p89"/>
          <p:cNvSpPr txBox="1"/>
          <p:nvPr/>
        </p:nvSpPr>
        <p:spPr>
          <a:xfrm>
            <a:off x="2757473" y="2255921"/>
            <a:ext cx="4912500" cy="2308800"/>
          </a:xfrm>
          <a:prstGeom prst="rect">
            <a:avLst/>
          </a:prstGeom>
          <a:noFill/>
          <a:ln>
            <a:noFill/>
          </a:ln>
        </p:spPr>
        <p:txBody>
          <a:bodyPr spcFirstLastPara="1" wrap="square" lIns="68575" tIns="34275" rIns="68575" bIns="34275" anchor="t" anchorCtr="0">
            <a:spAutoFit/>
          </a:bodyPr>
          <a:lstStyle/>
          <a:p>
            <a:pPr marL="215900" marR="0" lvl="0" indent="-215900" algn="l" rtl="0">
              <a:lnSpc>
                <a:spcPct val="100000"/>
              </a:lnSpc>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1-10th grade at Lauvsnes Skole</a:t>
            </a:r>
            <a:endParaRPr sz="1800">
              <a:solidFill>
                <a:schemeClr val="dk1"/>
              </a:solidFill>
              <a:latin typeface="Archivo"/>
              <a:ea typeface="Archivo"/>
              <a:cs typeface="Archivo"/>
              <a:sym typeface="Archivo"/>
            </a:endParaRPr>
          </a:p>
          <a:p>
            <a:pPr marL="215900" marR="0" lvl="0" indent="-215900" algn="l" rtl="0">
              <a:lnSpc>
                <a:spcPct val="100000"/>
              </a:lnSpc>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Vangan Kindergarten</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Flatanger Nursing Homes</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A Local Horse Stable</a:t>
            </a:r>
            <a:endParaRPr sz="1800">
              <a:solidFill>
                <a:schemeClr val="dk1"/>
              </a:solidFill>
              <a:latin typeface="Archivo"/>
              <a:ea typeface="Archivo"/>
              <a:cs typeface="Archivo"/>
              <a:sym typeface="Archivo"/>
            </a:endParaRPr>
          </a:p>
          <a:p>
            <a:pPr marL="215900" marR="0" lvl="0" indent="-215900" algn="l" rtl="0">
              <a:lnSpc>
                <a:spcPct val="100000"/>
              </a:lnSpc>
              <a:spcBef>
                <a:spcPts val="900"/>
              </a:spcBef>
              <a:spcAft>
                <a:spcPts val="0"/>
              </a:spcAft>
              <a:buClr>
                <a:schemeClr val="dk1"/>
              </a:buClr>
              <a:buSzPts val="1800"/>
              <a:buFont typeface="Archivo"/>
              <a:buChar char="•"/>
            </a:pPr>
            <a:r>
              <a:rPr lang="en" sz="1800">
                <a:solidFill>
                  <a:schemeClr val="dk1"/>
                </a:solidFill>
                <a:latin typeface="Archivo"/>
                <a:ea typeface="Archivo"/>
                <a:cs typeface="Archivo"/>
                <a:sym typeface="Archivo"/>
              </a:rPr>
              <a:t>Bjørøya Fish-farming</a:t>
            </a:r>
            <a:endParaRPr sz="1800">
              <a:solidFill>
                <a:schemeClr val="dk1"/>
              </a:solidFill>
              <a:latin typeface="Archivo"/>
              <a:ea typeface="Archivo"/>
              <a:cs typeface="Archivo"/>
              <a:sym typeface="Archivo"/>
            </a:endParaRPr>
          </a:p>
          <a:p>
            <a:pPr marL="215900" marR="0" lvl="0" indent="-215900" algn="l" rtl="0">
              <a:lnSpc>
                <a:spcPct val="100000"/>
              </a:lnSpc>
              <a:spcBef>
                <a:spcPts val="900"/>
              </a:spcBef>
              <a:spcAft>
                <a:spcPts val="0"/>
              </a:spcAft>
              <a:buClr>
                <a:schemeClr val="dk1"/>
              </a:buClr>
              <a:buSzPts val="1800"/>
              <a:buFont typeface="Archivo"/>
              <a:buChar char="•"/>
            </a:pPr>
            <a:r>
              <a:rPr lang="en" sz="1800">
                <a:solidFill>
                  <a:schemeClr val="dk1"/>
                </a:solidFill>
                <a:latin typeface="Archivo"/>
                <a:ea typeface="Archivo"/>
                <a:cs typeface="Archivo"/>
                <a:sym typeface="Archivo"/>
              </a:rPr>
              <a:t>Trønderelement (construction firm)</a:t>
            </a:r>
            <a:endParaRPr sz="1800">
              <a:solidFill>
                <a:schemeClr val="dk1"/>
              </a:solidFill>
              <a:latin typeface="Archivo"/>
              <a:ea typeface="Archivo"/>
              <a:cs typeface="Archivo"/>
              <a:sym typeface="Archiv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9"/>
        <p:cNvGrpSpPr/>
        <p:nvPr/>
      </p:nvGrpSpPr>
      <p:grpSpPr>
        <a:xfrm>
          <a:off x="0" y="0"/>
          <a:ext cx="0" cy="0"/>
          <a:chOff x="0" y="0"/>
          <a:chExt cx="0" cy="0"/>
        </a:xfrm>
      </p:grpSpPr>
      <p:sp>
        <p:nvSpPr>
          <p:cNvPr id="870" name="Google Shape;870;p90"/>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Description</a:t>
            </a:r>
            <a:endParaRPr>
              <a:solidFill>
                <a:schemeClr val="dk1"/>
              </a:solidFill>
            </a:endParaRPr>
          </a:p>
        </p:txBody>
      </p:sp>
      <p:cxnSp>
        <p:nvCxnSpPr>
          <p:cNvPr id="871" name="Google Shape;871;p90"/>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872" name="Google Shape;872;p90"/>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73" name="Google Shape;873;p90"/>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Archivo"/>
                <a:ea typeface="Archivo"/>
                <a:cs typeface="Archivo"/>
                <a:sym typeface="Archivo"/>
              </a:rPr>
              <a:t>Lauvsnes Skole</a:t>
            </a:r>
            <a:endParaRPr sz="1100" b="0" i="0" u="none" strike="noStrike" cap="none">
              <a:solidFill>
                <a:srgbClr val="000000"/>
              </a:solidFill>
              <a:latin typeface="Arial"/>
              <a:ea typeface="Arial"/>
              <a:cs typeface="Arial"/>
              <a:sym typeface="Arial"/>
            </a:endParaRPr>
          </a:p>
        </p:txBody>
      </p:sp>
      <p:sp>
        <p:nvSpPr>
          <p:cNvPr id="874" name="Google Shape;874;p90"/>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75" name="Google Shape;875;p90"/>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876" name="Google Shape;876;p90"/>
          <p:cNvPicPr preferRelativeResize="0">
            <a:picLocks noGrp="1"/>
          </p:cNvPicPr>
          <p:nvPr>
            <p:ph type="body" idx="1"/>
          </p:nvPr>
        </p:nvPicPr>
        <p:blipFill rotWithShape="1">
          <a:blip r:embed="rId4">
            <a:alphaModFix/>
          </a:blip>
          <a:srcRect/>
          <a:stretch/>
        </p:blipFill>
        <p:spPr>
          <a:xfrm>
            <a:off x="285202" y="464222"/>
            <a:ext cx="1772700" cy="1113300"/>
          </a:xfrm>
          <a:prstGeom prst="rect">
            <a:avLst/>
          </a:prstGeom>
          <a:noFill/>
          <a:ln>
            <a:noFill/>
          </a:ln>
        </p:spPr>
      </p:pic>
      <p:cxnSp>
        <p:nvCxnSpPr>
          <p:cNvPr id="877" name="Google Shape;877;p90"/>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878" name="Google Shape;878;p90"/>
          <p:cNvSpPr txBox="1"/>
          <p:nvPr/>
        </p:nvSpPr>
        <p:spPr>
          <a:xfrm>
            <a:off x="2757475" y="2255925"/>
            <a:ext cx="4032300" cy="1177500"/>
          </a:xfrm>
          <a:prstGeom prst="rect">
            <a:avLst/>
          </a:prstGeom>
          <a:noFill/>
          <a:ln>
            <a:noFill/>
          </a:ln>
        </p:spPr>
        <p:txBody>
          <a:bodyPr spcFirstLastPara="1" wrap="square" lIns="68575" tIns="34275" rIns="68575" bIns="34275" anchor="t" anchorCtr="0">
            <a:spAutoFit/>
          </a:bodyPr>
          <a:lstStyle/>
          <a:p>
            <a:pPr marL="342900" lvl="0" indent="-241300" algn="l" rtl="0">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Emphasis on local resources.</a:t>
            </a:r>
            <a:endParaRPr sz="1200">
              <a:solidFill>
                <a:schemeClr val="dk1"/>
              </a:solidFill>
              <a:latin typeface="Archivo"/>
              <a:ea typeface="Archivo"/>
              <a:cs typeface="Archivo"/>
              <a:sym typeface="Archivo"/>
            </a:endParaRPr>
          </a:p>
          <a:p>
            <a:pPr marL="342900" lvl="0" indent="0" algn="l" rtl="0">
              <a:spcBef>
                <a:spcPts val="0"/>
              </a:spcBef>
              <a:spcAft>
                <a:spcPts val="0"/>
              </a:spcAft>
              <a:buNone/>
            </a:pPr>
            <a:endParaRPr sz="1200">
              <a:solidFill>
                <a:schemeClr val="dk1"/>
              </a:solidFill>
              <a:latin typeface="Archivo"/>
              <a:ea typeface="Archivo"/>
              <a:cs typeface="Archivo"/>
              <a:sym typeface="Archivo"/>
            </a:endParaRPr>
          </a:p>
          <a:p>
            <a:pPr marL="342900" lvl="0" indent="-241300" algn="l" rtl="0">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Garden boxes made from material by local businesses. Filled with soil from construction site.</a:t>
            </a:r>
            <a:endParaRPr sz="1200">
              <a:solidFill>
                <a:schemeClr val="dk1"/>
              </a:solidFill>
              <a:latin typeface="Archivo"/>
              <a:ea typeface="Archivo"/>
              <a:cs typeface="Archivo"/>
              <a:sym typeface="Archivo"/>
            </a:endParaRPr>
          </a:p>
          <a:p>
            <a:pPr marL="342900" lvl="0" indent="0" algn="l" rtl="0">
              <a:spcBef>
                <a:spcPts val="0"/>
              </a:spcBef>
              <a:spcAft>
                <a:spcPts val="0"/>
              </a:spcAft>
              <a:buNone/>
            </a:pPr>
            <a:endParaRPr sz="1200">
              <a:solidFill>
                <a:schemeClr val="dk1"/>
              </a:solidFill>
              <a:latin typeface="Archivo"/>
              <a:ea typeface="Archivo"/>
              <a:cs typeface="Archivo"/>
              <a:sym typeface="Archivo"/>
            </a:endParaRPr>
          </a:p>
          <a:p>
            <a:pPr marL="342900" lvl="0" indent="-241300" algn="l" rtl="0">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Horse fertiliser from local stable.</a:t>
            </a:r>
            <a:endParaRPr sz="1200">
              <a:solidFill>
                <a:schemeClr val="dk1"/>
              </a:solidFill>
              <a:latin typeface="Archivo"/>
              <a:ea typeface="Archivo"/>
              <a:cs typeface="Archivo"/>
              <a:sym typeface="Archivo"/>
            </a:endParaRPr>
          </a:p>
        </p:txBody>
      </p:sp>
      <p:pic>
        <p:nvPicPr>
          <p:cNvPr id="879" name="Google Shape;879;p90"/>
          <p:cNvPicPr preferRelativeResize="0"/>
          <p:nvPr/>
        </p:nvPicPr>
        <p:blipFill>
          <a:blip r:embed="rId5">
            <a:alphaModFix/>
          </a:blip>
          <a:stretch>
            <a:fillRect/>
          </a:stretch>
        </p:blipFill>
        <p:spPr>
          <a:xfrm>
            <a:off x="122273" y="2326375"/>
            <a:ext cx="1017177" cy="1439000"/>
          </a:xfrm>
          <a:prstGeom prst="rect">
            <a:avLst/>
          </a:prstGeom>
          <a:noFill/>
          <a:ln>
            <a:noFill/>
          </a:ln>
        </p:spPr>
      </p:pic>
      <p:pic>
        <p:nvPicPr>
          <p:cNvPr id="880" name="Google Shape;880;p90"/>
          <p:cNvPicPr preferRelativeResize="0"/>
          <p:nvPr/>
        </p:nvPicPr>
        <p:blipFill>
          <a:blip r:embed="rId6">
            <a:alphaModFix/>
          </a:blip>
          <a:stretch>
            <a:fillRect/>
          </a:stretch>
        </p:blipFill>
        <p:spPr>
          <a:xfrm>
            <a:off x="1139450" y="2326375"/>
            <a:ext cx="1079275" cy="1439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6"/>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Nordic Cooperation</a:t>
            </a:r>
            <a:endParaRPr>
              <a:solidFill>
                <a:schemeClr val="dk1"/>
              </a:solidFill>
            </a:endParaRPr>
          </a:p>
        </p:txBody>
      </p:sp>
      <p:cxnSp>
        <p:nvCxnSpPr>
          <p:cNvPr id="318" name="Google Shape;318;p4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19" name="Google Shape;319;p4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20" name="Google Shape;320;p46"/>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Natursekken</a:t>
            </a:r>
            <a:endParaRPr sz="1100">
              <a:solidFill>
                <a:schemeClr val="dk1"/>
              </a:solidFill>
              <a:latin typeface="Archivo"/>
              <a:ea typeface="Archivo"/>
              <a:cs typeface="Archivo"/>
              <a:sym typeface="Archivo"/>
            </a:endParaRPr>
          </a:p>
        </p:txBody>
      </p:sp>
      <p:sp>
        <p:nvSpPr>
          <p:cNvPr id="321" name="Google Shape;321;p46"/>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322" name="Google Shape;322;p46"/>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323" name="Google Shape;323;p46"/>
          <p:cNvPicPr preferRelativeResize="0">
            <a:picLocks noGrp="1"/>
          </p:cNvPicPr>
          <p:nvPr>
            <p:ph type="body" idx="1"/>
          </p:nvPr>
        </p:nvPicPr>
        <p:blipFill rotWithShape="1">
          <a:blip r:embed="rId4">
            <a:alphaModFix/>
          </a:blip>
          <a:srcRect/>
          <a:stretch/>
        </p:blipFill>
        <p:spPr>
          <a:xfrm>
            <a:off x="285293" y="955653"/>
            <a:ext cx="1772700" cy="1113300"/>
          </a:xfrm>
          <a:prstGeom prst="rect">
            <a:avLst/>
          </a:prstGeom>
          <a:noFill/>
          <a:ln>
            <a:noFill/>
          </a:ln>
        </p:spPr>
      </p:pic>
      <p:cxnSp>
        <p:nvCxnSpPr>
          <p:cNvPr id="324" name="Google Shape;324;p4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325" name="Google Shape;325;p46"/>
          <p:cNvSpPr txBox="1"/>
          <p:nvPr/>
        </p:nvSpPr>
        <p:spPr>
          <a:xfrm>
            <a:off x="2757473" y="2255921"/>
            <a:ext cx="4912500" cy="20778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UN 2030 Agenda for sustainable development.</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Sweden, Denmark and Norway.</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Nordic model to increase competence.</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Establish sustainable and practical programmes for the schools.</a:t>
            </a:r>
            <a:endParaRPr sz="1100"/>
          </a:p>
        </p:txBody>
      </p:sp>
      <p:pic>
        <p:nvPicPr>
          <p:cNvPr id="326" name="Google Shape;326;p46"/>
          <p:cNvPicPr preferRelativeResize="0"/>
          <p:nvPr/>
        </p:nvPicPr>
        <p:blipFill>
          <a:blip r:embed="rId5">
            <a:alphaModFix/>
          </a:blip>
          <a:stretch>
            <a:fillRect/>
          </a:stretch>
        </p:blipFill>
        <p:spPr>
          <a:xfrm>
            <a:off x="296550" y="2571750"/>
            <a:ext cx="1772700" cy="117718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4"/>
        <p:cNvGrpSpPr/>
        <p:nvPr/>
      </p:nvGrpSpPr>
      <p:grpSpPr>
        <a:xfrm>
          <a:off x="0" y="0"/>
          <a:ext cx="0" cy="0"/>
          <a:chOff x="0" y="0"/>
          <a:chExt cx="0" cy="0"/>
        </a:xfrm>
      </p:grpSpPr>
      <p:sp>
        <p:nvSpPr>
          <p:cNvPr id="885" name="Google Shape;885;p91"/>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Description</a:t>
            </a:r>
            <a:endParaRPr>
              <a:solidFill>
                <a:schemeClr val="dk1"/>
              </a:solidFill>
            </a:endParaRPr>
          </a:p>
        </p:txBody>
      </p:sp>
      <p:cxnSp>
        <p:nvCxnSpPr>
          <p:cNvPr id="886" name="Google Shape;886;p91"/>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887" name="Google Shape;887;p91"/>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888" name="Google Shape;888;p91"/>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Archivo"/>
                <a:ea typeface="Archivo"/>
                <a:cs typeface="Archivo"/>
                <a:sym typeface="Archivo"/>
              </a:rPr>
              <a:t>Lauvsnes Skole</a:t>
            </a:r>
            <a:endParaRPr sz="1100" b="0" i="0" u="none" strike="noStrike" cap="none">
              <a:solidFill>
                <a:srgbClr val="000000"/>
              </a:solidFill>
              <a:latin typeface="Arial"/>
              <a:ea typeface="Arial"/>
              <a:cs typeface="Arial"/>
              <a:sym typeface="Arial"/>
            </a:endParaRPr>
          </a:p>
        </p:txBody>
      </p:sp>
      <p:sp>
        <p:nvSpPr>
          <p:cNvPr id="889" name="Google Shape;889;p91"/>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890" name="Google Shape;890;p91"/>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891" name="Google Shape;891;p91"/>
          <p:cNvPicPr preferRelativeResize="0">
            <a:picLocks noGrp="1"/>
          </p:cNvPicPr>
          <p:nvPr>
            <p:ph type="body" idx="1"/>
          </p:nvPr>
        </p:nvPicPr>
        <p:blipFill rotWithShape="1">
          <a:blip r:embed="rId4">
            <a:alphaModFix/>
          </a:blip>
          <a:srcRect/>
          <a:stretch/>
        </p:blipFill>
        <p:spPr>
          <a:xfrm>
            <a:off x="285202" y="464222"/>
            <a:ext cx="1772700" cy="1113300"/>
          </a:xfrm>
          <a:prstGeom prst="rect">
            <a:avLst/>
          </a:prstGeom>
          <a:noFill/>
          <a:ln>
            <a:noFill/>
          </a:ln>
        </p:spPr>
      </p:pic>
      <p:cxnSp>
        <p:nvCxnSpPr>
          <p:cNvPr id="892" name="Google Shape;892;p91"/>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893" name="Google Shape;893;p91"/>
          <p:cNvSpPr txBox="1"/>
          <p:nvPr/>
        </p:nvSpPr>
        <p:spPr>
          <a:xfrm>
            <a:off x="2757475" y="2255925"/>
            <a:ext cx="4032300" cy="1362300"/>
          </a:xfrm>
          <a:prstGeom prst="rect">
            <a:avLst/>
          </a:prstGeom>
          <a:noFill/>
          <a:ln>
            <a:noFill/>
          </a:ln>
        </p:spPr>
        <p:txBody>
          <a:bodyPr spcFirstLastPara="1" wrap="square" lIns="68575" tIns="34275" rIns="68575" bIns="34275" anchor="t" anchorCtr="0">
            <a:spAutoFit/>
          </a:bodyPr>
          <a:lstStyle/>
          <a:p>
            <a:pPr marL="342900" lvl="0" indent="-241300" algn="l" rtl="0">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Have planted summer flowers and vegetables</a:t>
            </a:r>
            <a:endParaRPr sz="1200">
              <a:solidFill>
                <a:schemeClr val="dk1"/>
              </a:solidFill>
              <a:latin typeface="Archivo"/>
              <a:ea typeface="Archivo"/>
              <a:cs typeface="Archivo"/>
              <a:sym typeface="Archivo"/>
            </a:endParaRPr>
          </a:p>
          <a:p>
            <a:pPr marL="342900" lvl="0" indent="0" algn="l" rtl="0">
              <a:spcBef>
                <a:spcPts val="0"/>
              </a:spcBef>
              <a:spcAft>
                <a:spcPts val="0"/>
              </a:spcAft>
              <a:buNone/>
            </a:pPr>
            <a:endParaRPr sz="1200">
              <a:solidFill>
                <a:schemeClr val="dk1"/>
              </a:solidFill>
              <a:latin typeface="Archivo"/>
              <a:ea typeface="Archivo"/>
              <a:cs typeface="Archivo"/>
              <a:sym typeface="Archivo"/>
            </a:endParaRPr>
          </a:p>
          <a:p>
            <a:pPr marL="342900" lvl="0" indent="-241300" algn="l" rtl="0">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Summer flowers have been turned into balm and sold with profit</a:t>
            </a:r>
            <a:endParaRPr sz="1200">
              <a:solidFill>
                <a:schemeClr val="dk1"/>
              </a:solidFill>
              <a:latin typeface="Archivo"/>
              <a:ea typeface="Archivo"/>
              <a:cs typeface="Archivo"/>
              <a:sym typeface="Archivo"/>
            </a:endParaRPr>
          </a:p>
          <a:p>
            <a:pPr marL="342900" lvl="0" indent="0" algn="l" rtl="0">
              <a:spcBef>
                <a:spcPts val="0"/>
              </a:spcBef>
              <a:spcAft>
                <a:spcPts val="0"/>
              </a:spcAft>
              <a:buNone/>
            </a:pPr>
            <a:endParaRPr sz="1200">
              <a:solidFill>
                <a:schemeClr val="dk1"/>
              </a:solidFill>
              <a:latin typeface="Archivo"/>
              <a:ea typeface="Archivo"/>
              <a:cs typeface="Archivo"/>
              <a:sym typeface="Archivo"/>
            </a:endParaRPr>
          </a:p>
          <a:p>
            <a:pPr marL="342900" lvl="0" indent="-241300" algn="l" rtl="0">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They are in talks with gardening centre as a way to expand</a:t>
            </a:r>
            <a:endParaRPr sz="1200">
              <a:solidFill>
                <a:schemeClr val="dk1"/>
              </a:solidFill>
              <a:latin typeface="Archivo"/>
              <a:ea typeface="Archivo"/>
              <a:cs typeface="Archivo"/>
              <a:sym typeface="Archivo"/>
            </a:endParaRPr>
          </a:p>
        </p:txBody>
      </p:sp>
      <p:pic>
        <p:nvPicPr>
          <p:cNvPr id="894" name="Google Shape;894;p91"/>
          <p:cNvPicPr preferRelativeResize="0"/>
          <p:nvPr/>
        </p:nvPicPr>
        <p:blipFill>
          <a:blip r:embed="rId5">
            <a:alphaModFix/>
          </a:blip>
          <a:stretch>
            <a:fillRect/>
          </a:stretch>
        </p:blipFill>
        <p:spPr>
          <a:xfrm>
            <a:off x="82701" y="2465475"/>
            <a:ext cx="1121194" cy="1339824"/>
          </a:xfrm>
          <a:prstGeom prst="rect">
            <a:avLst/>
          </a:prstGeom>
          <a:noFill/>
          <a:ln>
            <a:noFill/>
          </a:ln>
        </p:spPr>
      </p:pic>
      <p:pic>
        <p:nvPicPr>
          <p:cNvPr id="895" name="Google Shape;895;p91"/>
          <p:cNvPicPr preferRelativeResize="0"/>
          <p:nvPr/>
        </p:nvPicPr>
        <p:blipFill>
          <a:blip r:embed="rId6">
            <a:alphaModFix/>
          </a:blip>
          <a:stretch>
            <a:fillRect/>
          </a:stretch>
        </p:blipFill>
        <p:spPr>
          <a:xfrm>
            <a:off x="1203894" y="2465479"/>
            <a:ext cx="1056708" cy="13398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9"/>
        <p:cNvGrpSpPr/>
        <p:nvPr/>
      </p:nvGrpSpPr>
      <p:grpSpPr>
        <a:xfrm>
          <a:off x="0" y="0"/>
          <a:ext cx="0" cy="0"/>
          <a:chOff x="0" y="0"/>
          <a:chExt cx="0" cy="0"/>
        </a:xfrm>
      </p:grpSpPr>
      <p:sp>
        <p:nvSpPr>
          <p:cNvPr id="900" name="Google Shape;900;p92"/>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Vestmyra Skole</a:t>
            </a:r>
            <a:endParaRPr>
              <a:solidFill>
                <a:schemeClr val="dk1"/>
              </a:solidFill>
            </a:endParaRPr>
          </a:p>
        </p:txBody>
      </p:sp>
      <p:sp>
        <p:nvSpPr>
          <p:cNvPr id="901" name="Google Shape;901;p92"/>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902" name="Google Shape;902;p92"/>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903" name="Google Shape;903;p92"/>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904" name="Google Shape;904;p92"/>
          <p:cNvSpPr txBox="1"/>
          <p:nvPr/>
        </p:nvSpPr>
        <p:spPr>
          <a:xfrm>
            <a:off x="2900375" y="3529025"/>
            <a:ext cx="2967000" cy="671400"/>
          </a:xfrm>
          <a:prstGeom prst="rect">
            <a:avLst/>
          </a:prstGeom>
          <a:noFill/>
          <a:ln>
            <a:noFill/>
          </a:ln>
        </p:spPr>
        <p:txBody>
          <a:bodyPr spcFirstLastPara="1" wrap="square" lIns="68575" tIns="34275" rIns="68575" bIns="34275" anchor="b" anchorCtr="0">
            <a:normAutofit lnSpcReduction="10000"/>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Det myldrende livet i fjæra på Lund og Klungset</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 The bustling life on the shore of Lund and Klungset</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8"/>
        <p:cNvGrpSpPr/>
        <p:nvPr/>
      </p:nvGrpSpPr>
      <p:grpSpPr>
        <a:xfrm>
          <a:off x="0" y="0"/>
          <a:ext cx="0" cy="0"/>
          <a:chOff x="0" y="0"/>
          <a:chExt cx="0" cy="0"/>
        </a:xfrm>
      </p:grpSpPr>
      <p:sp>
        <p:nvSpPr>
          <p:cNvPr id="909" name="Google Shape;909;p93"/>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General information </a:t>
            </a:r>
            <a:endParaRPr>
              <a:solidFill>
                <a:schemeClr val="dk1"/>
              </a:solidFill>
            </a:endParaRPr>
          </a:p>
        </p:txBody>
      </p:sp>
      <p:cxnSp>
        <p:nvCxnSpPr>
          <p:cNvPr id="910" name="Google Shape;910;p93"/>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911" name="Google Shape;911;p93"/>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912" name="Google Shape;912;p93"/>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13" name="Google Shape;913;p93"/>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914" name="Google Shape;914;p93"/>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915" name="Google Shape;915;p93"/>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916" name="Google Shape;916;p93"/>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917" name="Google Shape;917;p93"/>
          <p:cNvSpPr txBox="1"/>
          <p:nvPr/>
        </p:nvSpPr>
        <p:spPr>
          <a:xfrm>
            <a:off x="2757469" y="2255924"/>
            <a:ext cx="4965600" cy="2488800"/>
          </a:xfrm>
          <a:prstGeom prst="rect">
            <a:avLst/>
          </a:prstGeom>
          <a:noFill/>
          <a:ln>
            <a:noFill/>
          </a:ln>
        </p:spPr>
        <p:txBody>
          <a:bodyPr spcFirstLastPara="1" wrap="square" lIns="68575" tIns="34275" rIns="68575" bIns="34275" anchor="t" anchorCtr="0">
            <a:spAutoFit/>
          </a:bodyPr>
          <a:lstStyle/>
          <a:p>
            <a:pPr marL="342900" lvl="0" indent="-273050" algn="l" rtl="0">
              <a:lnSpc>
                <a:spcPct val="115000"/>
              </a:lnSpc>
              <a:spcBef>
                <a:spcPts val="0"/>
              </a:spcBef>
              <a:spcAft>
                <a:spcPts val="0"/>
              </a:spcAft>
              <a:buClr>
                <a:schemeClr val="dk1"/>
              </a:buClr>
              <a:buSzPts val="1700"/>
              <a:buFont typeface="Archivo"/>
              <a:buChar char="-"/>
            </a:pPr>
            <a:r>
              <a:rPr lang="en" sz="1000" b="1">
                <a:solidFill>
                  <a:schemeClr val="dk1"/>
                </a:solidFill>
                <a:latin typeface="Archivo"/>
                <a:ea typeface="Archivo"/>
                <a:cs typeface="Archivo"/>
                <a:sym typeface="Archivo"/>
              </a:rPr>
              <a:t>Subjects: </a:t>
            </a:r>
            <a:endParaRPr sz="1000" b="1">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r>
              <a:rPr lang="en" sz="1000">
                <a:solidFill>
                  <a:schemeClr val="dk1"/>
                </a:solidFill>
                <a:latin typeface="Archivo"/>
                <a:ea typeface="Archivo"/>
                <a:cs typeface="Archivo"/>
                <a:sym typeface="Archivo"/>
              </a:rPr>
              <a:t>Natural Science, Social Science, Maths, PE, Norwegian</a:t>
            </a:r>
            <a:endParaRPr sz="1000">
              <a:solidFill>
                <a:schemeClr val="dk1"/>
              </a:solidFill>
              <a:latin typeface="Archivo"/>
              <a:ea typeface="Archivo"/>
              <a:cs typeface="Archivo"/>
              <a:sym typeface="Archivo"/>
            </a:endParaRPr>
          </a:p>
          <a:p>
            <a:pPr marL="342900" lvl="0" indent="-273050" algn="l" rtl="0">
              <a:lnSpc>
                <a:spcPct val="115000"/>
              </a:lnSpc>
              <a:spcBef>
                <a:spcPts val="0"/>
              </a:spcBef>
              <a:spcAft>
                <a:spcPts val="0"/>
              </a:spcAft>
              <a:buClr>
                <a:schemeClr val="dk1"/>
              </a:buClr>
              <a:buSzPts val="1700"/>
              <a:buFont typeface="Archivo"/>
              <a:buChar char="-"/>
            </a:pPr>
            <a:r>
              <a:rPr lang="en" sz="1000" b="1">
                <a:solidFill>
                  <a:schemeClr val="dk1"/>
                </a:solidFill>
                <a:latin typeface="Archivo"/>
                <a:ea typeface="Archivo"/>
                <a:cs typeface="Archivo"/>
                <a:sym typeface="Archivo"/>
              </a:rPr>
              <a:t>Grade:</a:t>
            </a:r>
            <a:endParaRPr sz="1000" b="1">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r>
              <a:rPr lang="en" sz="1000">
                <a:solidFill>
                  <a:schemeClr val="dk1"/>
                </a:solidFill>
                <a:latin typeface="Archivo"/>
                <a:ea typeface="Archivo"/>
                <a:cs typeface="Archivo"/>
                <a:sym typeface="Archivo"/>
              </a:rPr>
              <a:t>7. and 9. Grade</a:t>
            </a:r>
            <a:endParaRPr sz="10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000">
              <a:solidFill>
                <a:schemeClr val="dk1"/>
              </a:solidFill>
              <a:latin typeface="Archivo"/>
              <a:ea typeface="Archivo"/>
              <a:cs typeface="Archivo"/>
              <a:sym typeface="Archivo"/>
            </a:endParaRPr>
          </a:p>
          <a:p>
            <a:pPr marL="342900" lvl="0" indent="-273050" algn="l" rtl="0">
              <a:lnSpc>
                <a:spcPct val="115000"/>
              </a:lnSpc>
              <a:spcBef>
                <a:spcPts val="0"/>
              </a:spcBef>
              <a:spcAft>
                <a:spcPts val="0"/>
              </a:spcAft>
              <a:buClr>
                <a:schemeClr val="dk1"/>
              </a:buClr>
              <a:buSzPts val="1700"/>
              <a:buFont typeface="Archivo"/>
              <a:buChar char="-"/>
            </a:pPr>
            <a:r>
              <a:rPr lang="en" sz="1000" b="1">
                <a:solidFill>
                  <a:schemeClr val="dk1"/>
                </a:solidFill>
                <a:latin typeface="Archivo"/>
                <a:ea typeface="Archivo"/>
                <a:cs typeface="Archivo"/>
                <a:sym typeface="Archivo"/>
              </a:rPr>
              <a:t>Learning arena</a:t>
            </a:r>
            <a:endParaRPr sz="1000" b="1">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r>
              <a:rPr lang="en" sz="1000">
                <a:solidFill>
                  <a:schemeClr val="dk1"/>
                </a:solidFill>
                <a:latin typeface="Archivo"/>
                <a:ea typeface="Archivo"/>
                <a:cs typeface="Archivo"/>
                <a:sym typeface="Archivo"/>
              </a:rPr>
              <a:t>classroom, school lab, excursion area at Lund/Erikstadfjæra</a:t>
            </a:r>
            <a:endParaRPr sz="10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000">
              <a:solidFill>
                <a:schemeClr val="dk1"/>
              </a:solidFill>
              <a:latin typeface="Archivo"/>
              <a:ea typeface="Archivo"/>
              <a:cs typeface="Archivo"/>
              <a:sym typeface="Archivo"/>
            </a:endParaRPr>
          </a:p>
          <a:p>
            <a:pPr marL="342900" lvl="0" indent="-273050" algn="l" rtl="0">
              <a:lnSpc>
                <a:spcPct val="115000"/>
              </a:lnSpc>
              <a:spcBef>
                <a:spcPts val="0"/>
              </a:spcBef>
              <a:spcAft>
                <a:spcPts val="0"/>
              </a:spcAft>
              <a:buClr>
                <a:schemeClr val="dk1"/>
              </a:buClr>
              <a:buSzPts val="1700"/>
              <a:buFont typeface="Archivo"/>
              <a:buChar char="-"/>
            </a:pPr>
            <a:r>
              <a:rPr lang="en" sz="1000" b="1">
                <a:solidFill>
                  <a:schemeClr val="dk1"/>
                </a:solidFill>
                <a:latin typeface="Archivo"/>
                <a:ea typeface="Archivo"/>
                <a:cs typeface="Archivo"/>
                <a:sym typeface="Archivo"/>
              </a:rPr>
              <a:t>External competence</a:t>
            </a:r>
            <a:endParaRPr sz="1000" b="1">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r>
              <a:rPr lang="en" sz="1000">
                <a:solidFill>
                  <a:schemeClr val="dk1"/>
                </a:solidFill>
                <a:latin typeface="Archivo"/>
                <a:ea typeface="Archivo"/>
                <a:cs typeface="Archivo"/>
                <a:sym typeface="Archivo"/>
              </a:rPr>
              <a:t>Statskog Fauske, Norges naturvernforbund-Nordland, Forum for natur og friluftsliv, Norges jeger- og Fiskerforbund-Nordland</a:t>
            </a:r>
            <a:endParaRPr sz="1300">
              <a:solidFill>
                <a:schemeClr val="dk1"/>
              </a:solidFill>
              <a:latin typeface="Archivo"/>
              <a:ea typeface="Archivo"/>
              <a:cs typeface="Archivo"/>
              <a:sym typeface="Archivo"/>
            </a:endParaRPr>
          </a:p>
        </p:txBody>
      </p:sp>
      <p:pic>
        <p:nvPicPr>
          <p:cNvPr id="918" name="Google Shape;918;p93"/>
          <p:cNvPicPr preferRelativeResize="0"/>
          <p:nvPr/>
        </p:nvPicPr>
        <p:blipFill>
          <a:blip r:embed="rId5">
            <a:alphaModFix/>
          </a:blip>
          <a:stretch>
            <a:fillRect/>
          </a:stretch>
        </p:blipFill>
        <p:spPr>
          <a:xfrm>
            <a:off x="108838" y="2334536"/>
            <a:ext cx="2125626" cy="265700"/>
          </a:xfrm>
          <a:prstGeom prst="rect">
            <a:avLst/>
          </a:prstGeom>
          <a:noFill/>
          <a:ln>
            <a:noFill/>
          </a:ln>
        </p:spPr>
      </p:pic>
      <p:pic>
        <p:nvPicPr>
          <p:cNvPr id="919" name="Google Shape;919;p93"/>
          <p:cNvPicPr preferRelativeResize="0"/>
          <p:nvPr/>
        </p:nvPicPr>
        <p:blipFill>
          <a:blip r:embed="rId6">
            <a:alphaModFix/>
          </a:blip>
          <a:stretch>
            <a:fillRect/>
          </a:stretch>
        </p:blipFill>
        <p:spPr>
          <a:xfrm>
            <a:off x="680536" y="3672437"/>
            <a:ext cx="920800" cy="993675"/>
          </a:xfrm>
          <a:prstGeom prst="rect">
            <a:avLst/>
          </a:prstGeom>
          <a:noFill/>
          <a:ln>
            <a:noFill/>
          </a:ln>
        </p:spPr>
      </p:pic>
      <p:pic>
        <p:nvPicPr>
          <p:cNvPr id="920" name="Google Shape;920;p93"/>
          <p:cNvPicPr preferRelativeResize="0"/>
          <p:nvPr/>
        </p:nvPicPr>
        <p:blipFill>
          <a:blip r:embed="rId7">
            <a:alphaModFix/>
          </a:blip>
          <a:stretch>
            <a:fillRect/>
          </a:stretch>
        </p:blipFill>
        <p:spPr>
          <a:xfrm>
            <a:off x="108848" y="2851088"/>
            <a:ext cx="2064200" cy="671275"/>
          </a:xfrm>
          <a:prstGeom prst="rect">
            <a:avLst/>
          </a:prstGeom>
          <a:noFill/>
          <a:ln>
            <a:noFill/>
          </a:ln>
          <a:effectLst>
            <a:outerShdw blurRad="42863" algn="bl" rotWithShape="0">
              <a:srgbClr val="FFFFFE"/>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4"/>
        <p:cNvGrpSpPr/>
        <p:nvPr/>
      </p:nvGrpSpPr>
      <p:grpSpPr>
        <a:xfrm>
          <a:off x="0" y="0"/>
          <a:ext cx="0" cy="0"/>
          <a:chOff x="0" y="0"/>
          <a:chExt cx="0" cy="0"/>
        </a:xfrm>
      </p:grpSpPr>
      <p:sp>
        <p:nvSpPr>
          <p:cNvPr id="925" name="Google Shape;925;p94"/>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926" name="Google Shape;926;p9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927" name="Google Shape;927;p9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928" name="Google Shape;928;p9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9" name="Google Shape;929;p9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930" name="Google Shape;930;p9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931" name="Google Shape;931;p94"/>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932" name="Google Shape;932;p9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933" name="Google Shape;933;p94"/>
          <p:cNvSpPr txBox="1"/>
          <p:nvPr/>
        </p:nvSpPr>
        <p:spPr>
          <a:xfrm>
            <a:off x="2632225" y="1927625"/>
            <a:ext cx="5106600" cy="3123900"/>
          </a:xfrm>
          <a:prstGeom prst="rect">
            <a:avLst/>
          </a:prstGeom>
          <a:noFill/>
          <a:ln>
            <a:noFill/>
          </a:ln>
        </p:spPr>
        <p:txBody>
          <a:bodyPr spcFirstLastPara="1" wrap="square" lIns="68575" tIns="34275" rIns="68575" bIns="34275" anchor="t" anchorCtr="0">
            <a:spAutoFit/>
          </a:bodyPr>
          <a:lstStyle/>
          <a:p>
            <a:pPr marL="0" lvl="0" indent="0" algn="l" rtl="0">
              <a:lnSpc>
                <a:spcPct val="115000"/>
              </a:lnSpc>
              <a:spcBef>
                <a:spcPts val="0"/>
              </a:spcBef>
              <a:spcAft>
                <a:spcPts val="0"/>
              </a:spcAft>
              <a:buNone/>
            </a:pPr>
            <a:endParaRPr sz="900" b="1"/>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Students studied what sustainable development means and learnt practical examples of these</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Students gathered information and formulated hypotheses </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During field work students measured PH-levels, temperature and salt levels in water</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Students mapped biological biodiversity → observed and registered birdlife in the area</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In the final phase, they systematised and worked the data and observations. </a:t>
            </a:r>
            <a:endParaRPr sz="11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100">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Students made reports and presented them using various digital tools. </a:t>
            </a:r>
            <a:endParaRPr sz="1400">
              <a:solidFill>
                <a:schemeClr val="dk1"/>
              </a:solidFill>
              <a:latin typeface="Archivo"/>
              <a:ea typeface="Archivo"/>
              <a:cs typeface="Archivo"/>
              <a:sym typeface="Archivo"/>
            </a:endParaRPr>
          </a:p>
        </p:txBody>
      </p:sp>
      <p:pic>
        <p:nvPicPr>
          <p:cNvPr id="934" name="Google Shape;934;p94"/>
          <p:cNvPicPr preferRelativeResize="0"/>
          <p:nvPr/>
        </p:nvPicPr>
        <p:blipFill>
          <a:blip r:embed="rId5">
            <a:alphaModFix/>
          </a:blip>
          <a:stretch>
            <a:fillRect/>
          </a:stretch>
        </p:blipFill>
        <p:spPr>
          <a:xfrm>
            <a:off x="45175" y="2403875"/>
            <a:ext cx="2252950" cy="15047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8"/>
        <p:cNvGrpSpPr/>
        <p:nvPr/>
      </p:nvGrpSpPr>
      <p:grpSpPr>
        <a:xfrm>
          <a:off x="0" y="0"/>
          <a:ext cx="0" cy="0"/>
          <a:chOff x="0" y="0"/>
          <a:chExt cx="0" cy="0"/>
        </a:xfrm>
      </p:grpSpPr>
      <p:sp>
        <p:nvSpPr>
          <p:cNvPr id="939" name="Google Shape;939;p95"/>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Dyrk Framtida</a:t>
            </a:r>
            <a:endParaRPr>
              <a:solidFill>
                <a:schemeClr val="dk1"/>
              </a:solidFill>
            </a:endParaRPr>
          </a:p>
        </p:txBody>
      </p:sp>
      <p:sp>
        <p:nvSpPr>
          <p:cNvPr id="940" name="Google Shape;940;p95"/>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941" name="Google Shape;941;p95"/>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942" name="Google Shape;942;p95"/>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943" name="Google Shape;943;p95"/>
          <p:cNvSpPr txBox="1"/>
          <p:nvPr/>
        </p:nvSpPr>
        <p:spPr>
          <a:xfrm>
            <a:off x="2900375" y="3529025"/>
            <a:ext cx="2967000" cy="671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Cultivate the future</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7"/>
        <p:cNvGrpSpPr/>
        <p:nvPr/>
      </p:nvGrpSpPr>
      <p:grpSpPr>
        <a:xfrm>
          <a:off x="0" y="0"/>
          <a:ext cx="0" cy="0"/>
          <a:chOff x="0" y="0"/>
          <a:chExt cx="0" cy="0"/>
        </a:xfrm>
      </p:grpSpPr>
      <p:sp>
        <p:nvSpPr>
          <p:cNvPr id="948" name="Google Shape;948;p96"/>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Participants</a:t>
            </a:r>
            <a:endParaRPr>
              <a:solidFill>
                <a:schemeClr val="dk1"/>
              </a:solidFill>
            </a:endParaRPr>
          </a:p>
        </p:txBody>
      </p:sp>
      <p:cxnSp>
        <p:nvCxnSpPr>
          <p:cNvPr id="949" name="Google Shape;949;p9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950" name="Google Shape;950;p9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951" name="Google Shape;951;p96"/>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952" name="Google Shape;952;p96"/>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953" name="Google Shape;953;p96"/>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954" name="Google Shape;954;p96"/>
          <p:cNvPicPr preferRelativeResize="0">
            <a:picLocks noGrp="1"/>
          </p:cNvPicPr>
          <p:nvPr>
            <p:ph type="body" idx="1"/>
          </p:nvPr>
        </p:nvPicPr>
        <p:blipFill rotWithShape="1">
          <a:blip r:embed="rId4">
            <a:alphaModFix/>
          </a:blip>
          <a:srcRect/>
          <a:stretch/>
        </p:blipFill>
        <p:spPr>
          <a:xfrm>
            <a:off x="285202" y="476172"/>
            <a:ext cx="1772700" cy="1113300"/>
          </a:xfrm>
          <a:prstGeom prst="rect">
            <a:avLst/>
          </a:prstGeom>
          <a:noFill/>
          <a:ln>
            <a:noFill/>
          </a:ln>
        </p:spPr>
      </p:pic>
      <p:cxnSp>
        <p:nvCxnSpPr>
          <p:cNvPr id="955" name="Google Shape;955;p9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pic>
        <p:nvPicPr>
          <p:cNvPr id="956" name="Google Shape;956;p96"/>
          <p:cNvPicPr preferRelativeResize="0"/>
          <p:nvPr/>
        </p:nvPicPr>
        <p:blipFill>
          <a:blip r:embed="rId5">
            <a:alphaModFix/>
          </a:blip>
          <a:stretch>
            <a:fillRect/>
          </a:stretch>
        </p:blipFill>
        <p:spPr>
          <a:xfrm>
            <a:off x="2887300" y="3659975"/>
            <a:ext cx="2029549" cy="819075"/>
          </a:xfrm>
          <a:prstGeom prst="rect">
            <a:avLst/>
          </a:prstGeom>
          <a:noFill/>
          <a:ln>
            <a:noFill/>
          </a:ln>
        </p:spPr>
      </p:pic>
      <p:sp>
        <p:nvSpPr>
          <p:cNvPr id="957" name="Google Shape;957;p96"/>
          <p:cNvSpPr txBox="1"/>
          <p:nvPr/>
        </p:nvSpPr>
        <p:spPr>
          <a:xfrm>
            <a:off x="2771286" y="2070271"/>
            <a:ext cx="4912500" cy="959700"/>
          </a:xfrm>
          <a:prstGeom prst="rect">
            <a:avLst/>
          </a:prstGeom>
          <a:noFill/>
          <a:ln>
            <a:noFill/>
          </a:ln>
        </p:spPr>
        <p:txBody>
          <a:bodyPr spcFirstLastPara="1" wrap="square" lIns="68575" tIns="34275" rIns="68575" bIns="34275" anchor="t" anchorCtr="0">
            <a:spAutoFit/>
          </a:bodyPr>
          <a:lstStyle/>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Økologisk Norge - Ecological Norway, a non-profit membership-based organization </a:t>
            </a:r>
            <a:endParaRPr sz="1300">
              <a:solidFill>
                <a:schemeClr val="dk1"/>
              </a:solidFill>
              <a:latin typeface="Archivo"/>
              <a:ea typeface="Archivo"/>
              <a:cs typeface="Archivo"/>
              <a:sym typeface="Archivo"/>
            </a:endParaRPr>
          </a:p>
          <a:p>
            <a:pPr marL="685800" lvl="1"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Funding from the charitable fund “Sparebankstiftelsen DNB”</a:t>
            </a:r>
            <a:endParaRPr sz="1300">
              <a:solidFill>
                <a:schemeClr val="dk1"/>
              </a:solidFill>
              <a:latin typeface="Archivo"/>
              <a:ea typeface="Archivo"/>
              <a:cs typeface="Archivo"/>
              <a:sym typeface="Archiv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1"/>
        <p:cNvGrpSpPr/>
        <p:nvPr/>
      </p:nvGrpSpPr>
      <p:grpSpPr>
        <a:xfrm>
          <a:off x="0" y="0"/>
          <a:ext cx="0" cy="0"/>
          <a:chOff x="0" y="0"/>
          <a:chExt cx="0" cy="0"/>
        </a:xfrm>
      </p:grpSpPr>
      <p:sp>
        <p:nvSpPr>
          <p:cNvPr id="962" name="Google Shape;962;p97"/>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963" name="Google Shape;963;p9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964" name="Google Shape;964;p9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965" name="Google Shape;965;p97"/>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966" name="Google Shape;966;p9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967" name="Google Shape;967;p9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968" name="Google Shape;968;p97"/>
          <p:cNvPicPr preferRelativeResize="0">
            <a:picLocks noGrp="1"/>
          </p:cNvPicPr>
          <p:nvPr>
            <p:ph type="body" idx="1"/>
          </p:nvPr>
        </p:nvPicPr>
        <p:blipFill rotWithShape="1">
          <a:blip r:embed="rId4">
            <a:alphaModFix/>
          </a:blip>
          <a:srcRect/>
          <a:stretch/>
        </p:blipFill>
        <p:spPr>
          <a:xfrm>
            <a:off x="285202" y="476172"/>
            <a:ext cx="1772700" cy="1113300"/>
          </a:xfrm>
          <a:prstGeom prst="rect">
            <a:avLst/>
          </a:prstGeom>
          <a:noFill/>
          <a:ln>
            <a:noFill/>
          </a:ln>
        </p:spPr>
      </p:pic>
      <p:cxnSp>
        <p:nvCxnSpPr>
          <p:cNvPr id="969" name="Google Shape;969;p97"/>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970" name="Google Shape;970;p97"/>
          <p:cNvSpPr txBox="1"/>
          <p:nvPr/>
        </p:nvSpPr>
        <p:spPr>
          <a:xfrm>
            <a:off x="2771286" y="2070271"/>
            <a:ext cx="4912500" cy="2097300"/>
          </a:xfrm>
          <a:prstGeom prst="rect">
            <a:avLst/>
          </a:prstGeom>
          <a:noFill/>
          <a:ln>
            <a:noFill/>
          </a:ln>
        </p:spPr>
        <p:txBody>
          <a:bodyPr spcFirstLastPara="1" wrap="square" lIns="68575" tIns="34275" rIns="68575" bIns="34275" anchor="t" anchorCtr="0">
            <a:spAutoFit/>
          </a:bodyPr>
          <a:lstStyle/>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Establishing New School Gardens</a:t>
            </a:r>
            <a:endParaRPr sz="13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School gardens were for the last 30 years de-prioritised in Norway</a:t>
            </a:r>
            <a:endParaRPr sz="11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Farming, nature and biodiversity as counters to climate change</a:t>
            </a:r>
            <a:endParaRPr sz="11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Helps create 10 school gardens every year</a:t>
            </a:r>
            <a:endParaRPr sz="13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Project to help create 40 School gardens</a:t>
            </a:r>
            <a:endParaRPr sz="11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Created in Eastern Norway</a:t>
            </a:r>
            <a:endParaRPr sz="11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Establishing networks and resource libraries</a:t>
            </a:r>
            <a:endParaRPr sz="13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Mapping school gardens</a:t>
            </a:r>
            <a:endParaRPr sz="11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Informal facebook group</a:t>
            </a:r>
            <a:endParaRPr sz="1100">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Library for information</a:t>
            </a:r>
            <a:endParaRPr sz="1300">
              <a:solidFill>
                <a:schemeClr val="dk1"/>
              </a:solidFill>
              <a:latin typeface="Archivo"/>
              <a:ea typeface="Archivo"/>
              <a:cs typeface="Archivo"/>
              <a:sym typeface="Archiv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12C56"/>
        </a:solidFill>
        <a:effectLst/>
      </p:bgPr>
    </p:bg>
    <p:spTree>
      <p:nvGrpSpPr>
        <p:cNvPr id="1" name="Shape 974"/>
        <p:cNvGrpSpPr/>
        <p:nvPr/>
      </p:nvGrpSpPr>
      <p:grpSpPr>
        <a:xfrm>
          <a:off x="0" y="0"/>
          <a:ext cx="0" cy="0"/>
          <a:chOff x="0" y="0"/>
          <a:chExt cx="0" cy="0"/>
        </a:xfrm>
      </p:grpSpPr>
      <p:sp>
        <p:nvSpPr>
          <p:cNvPr id="975" name="Google Shape;975;p98"/>
          <p:cNvSpPr txBox="1">
            <a:spLocks noGrp="1"/>
          </p:cNvSpPr>
          <p:nvPr>
            <p:ph type="title"/>
          </p:nvPr>
        </p:nvSpPr>
        <p:spPr>
          <a:xfrm>
            <a:off x="628650" y="142336"/>
            <a:ext cx="7886700" cy="6639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t>The 4 Main focuses of the DF website</a:t>
            </a:r>
            <a:endParaRPr/>
          </a:p>
        </p:txBody>
      </p:sp>
      <p:pic>
        <p:nvPicPr>
          <p:cNvPr id="976" name="Google Shape;976;p98" descr="Logo&#10;&#10;Description automatically generated"/>
          <p:cNvPicPr preferRelativeResize="0"/>
          <p:nvPr/>
        </p:nvPicPr>
        <p:blipFill rotWithShape="1">
          <a:blip r:embed="rId3">
            <a:alphaModFix/>
          </a:blip>
          <a:srcRect/>
          <a:stretch/>
        </p:blipFill>
        <p:spPr>
          <a:xfrm>
            <a:off x="0" y="4299438"/>
            <a:ext cx="844061" cy="844061"/>
          </a:xfrm>
          <a:prstGeom prst="rect">
            <a:avLst/>
          </a:prstGeom>
          <a:noFill/>
          <a:ln>
            <a:noFill/>
          </a:ln>
        </p:spPr>
      </p:pic>
      <p:pic>
        <p:nvPicPr>
          <p:cNvPr id="977" name="Google Shape;977;p98"/>
          <p:cNvPicPr preferRelativeResize="0"/>
          <p:nvPr/>
        </p:nvPicPr>
        <p:blipFill>
          <a:blip r:embed="rId4">
            <a:alphaModFix/>
          </a:blip>
          <a:stretch>
            <a:fillRect/>
          </a:stretch>
        </p:blipFill>
        <p:spPr>
          <a:xfrm>
            <a:off x="4968694" y="806306"/>
            <a:ext cx="3546655" cy="1984031"/>
          </a:xfrm>
          <a:prstGeom prst="rect">
            <a:avLst/>
          </a:prstGeom>
          <a:noFill/>
          <a:ln w="9525" cap="flat" cmpd="sng">
            <a:solidFill>
              <a:schemeClr val="lt1"/>
            </a:solidFill>
            <a:prstDash val="solid"/>
            <a:round/>
            <a:headEnd type="none" w="sm" len="sm"/>
            <a:tailEnd type="none" w="sm" len="sm"/>
          </a:ln>
        </p:spPr>
      </p:pic>
      <p:pic>
        <p:nvPicPr>
          <p:cNvPr id="978" name="Google Shape;978;p98"/>
          <p:cNvPicPr preferRelativeResize="0"/>
          <p:nvPr/>
        </p:nvPicPr>
        <p:blipFill>
          <a:blip r:embed="rId5">
            <a:alphaModFix/>
          </a:blip>
          <a:stretch>
            <a:fillRect/>
          </a:stretch>
        </p:blipFill>
        <p:spPr>
          <a:xfrm>
            <a:off x="1488769" y="2892544"/>
            <a:ext cx="2328076" cy="2127038"/>
          </a:xfrm>
          <a:prstGeom prst="rect">
            <a:avLst/>
          </a:prstGeom>
          <a:noFill/>
          <a:ln w="9525" cap="flat" cmpd="sng">
            <a:solidFill>
              <a:schemeClr val="lt1"/>
            </a:solidFill>
            <a:prstDash val="solid"/>
            <a:round/>
            <a:headEnd type="none" w="sm" len="sm"/>
            <a:tailEnd type="none" w="sm" len="sm"/>
          </a:ln>
        </p:spPr>
      </p:pic>
      <p:pic>
        <p:nvPicPr>
          <p:cNvPr id="979" name="Google Shape;979;p98"/>
          <p:cNvPicPr preferRelativeResize="0"/>
          <p:nvPr/>
        </p:nvPicPr>
        <p:blipFill>
          <a:blip r:embed="rId6">
            <a:alphaModFix/>
          </a:blip>
          <a:stretch>
            <a:fillRect/>
          </a:stretch>
        </p:blipFill>
        <p:spPr>
          <a:xfrm>
            <a:off x="5194847" y="2893781"/>
            <a:ext cx="3320509" cy="2124563"/>
          </a:xfrm>
          <a:prstGeom prst="rect">
            <a:avLst/>
          </a:prstGeom>
          <a:noFill/>
          <a:ln w="9525" cap="flat" cmpd="sng">
            <a:solidFill>
              <a:schemeClr val="lt1"/>
            </a:solidFill>
            <a:prstDash val="solid"/>
            <a:round/>
            <a:headEnd type="none" w="sm" len="sm"/>
            <a:tailEnd type="none" w="sm" len="sm"/>
          </a:ln>
        </p:spPr>
      </p:pic>
      <p:sp>
        <p:nvSpPr>
          <p:cNvPr id="980" name="Google Shape;980;p98"/>
          <p:cNvSpPr txBox="1"/>
          <p:nvPr/>
        </p:nvSpPr>
        <p:spPr>
          <a:xfrm rot="5400000" flipH="1">
            <a:off x="3033094" y="1543969"/>
            <a:ext cx="1983000" cy="507900"/>
          </a:xfrm>
          <a:prstGeom prst="rect">
            <a:avLst/>
          </a:prstGeom>
          <a:noFill/>
          <a:ln w="9525" cap="flat" cmpd="sng">
            <a:solidFill>
              <a:schemeClr val="lt1"/>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Guide on how to establish a school garden</a:t>
            </a:r>
            <a:endParaRPr sz="1200">
              <a:solidFill>
                <a:schemeClr val="lt1"/>
              </a:solidFill>
              <a:latin typeface="Calibri"/>
              <a:ea typeface="Calibri"/>
              <a:cs typeface="Calibri"/>
              <a:sym typeface="Calibri"/>
            </a:endParaRPr>
          </a:p>
        </p:txBody>
      </p:sp>
      <p:pic>
        <p:nvPicPr>
          <p:cNvPr id="981" name="Google Shape;981;p98"/>
          <p:cNvPicPr preferRelativeResize="0"/>
          <p:nvPr/>
        </p:nvPicPr>
        <p:blipFill>
          <a:blip r:embed="rId7">
            <a:alphaModFix/>
          </a:blip>
          <a:stretch>
            <a:fillRect/>
          </a:stretch>
        </p:blipFill>
        <p:spPr>
          <a:xfrm>
            <a:off x="844070" y="806306"/>
            <a:ext cx="2972774" cy="1984031"/>
          </a:xfrm>
          <a:prstGeom prst="rect">
            <a:avLst/>
          </a:prstGeom>
          <a:noFill/>
          <a:ln w="9525" cap="flat" cmpd="sng">
            <a:solidFill>
              <a:schemeClr val="lt1"/>
            </a:solidFill>
            <a:prstDash val="solid"/>
            <a:round/>
            <a:headEnd type="none" w="sm" len="sm"/>
            <a:tailEnd type="none" w="sm" len="sm"/>
          </a:ln>
        </p:spPr>
      </p:pic>
      <p:sp>
        <p:nvSpPr>
          <p:cNvPr id="982" name="Google Shape;982;p98"/>
          <p:cNvSpPr txBox="1"/>
          <p:nvPr/>
        </p:nvSpPr>
        <p:spPr>
          <a:xfrm rot="5400000" flipH="1">
            <a:off x="2961394" y="3702150"/>
            <a:ext cx="2126400" cy="507900"/>
          </a:xfrm>
          <a:prstGeom prst="rect">
            <a:avLst/>
          </a:prstGeom>
          <a:noFill/>
          <a:ln w="9525" cap="flat" cmpd="sng">
            <a:solidFill>
              <a:schemeClr val="lt1"/>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Resource library</a:t>
            </a:r>
            <a:endParaRPr sz="1200">
              <a:solidFill>
                <a:schemeClr val="lt1"/>
              </a:solidFill>
              <a:latin typeface="Calibri"/>
              <a:ea typeface="Calibri"/>
              <a:cs typeface="Calibri"/>
              <a:sym typeface="Calibri"/>
            </a:endParaRPr>
          </a:p>
          <a:p>
            <a:pPr marL="0" lvl="0" indent="0" algn="l" rtl="0">
              <a:spcBef>
                <a:spcPts val="0"/>
              </a:spcBef>
              <a:spcAft>
                <a:spcPts val="0"/>
              </a:spcAft>
              <a:buNone/>
            </a:pPr>
            <a:r>
              <a:rPr lang="en" sz="1200">
                <a:solidFill>
                  <a:schemeClr val="lt1"/>
                </a:solidFill>
                <a:latin typeface="Calibri"/>
                <a:ea typeface="Calibri"/>
                <a:cs typeface="Calibri"/>
                <a:sym typeface="Calibri"/>
              </a:rPr>
              <a:t>(translated from Norwegian)</a:t>
            </a:r>
            <a:endParaRPr sz="1200">
              <a:solidFill>
                <a:schemeClr val="lt1"/>
              </a:solidFill>
              <a:latin typeface="Calibri"/>
              <a:ea typeface="Calibri"/>
              <a:cs typeface="Calibri"/>
              <a:sym typeface="Calibri"/>
            </a:endParaRPr>
          </a:p>
        </p:txBody>
      </p:sp>
      <p:sp>
        <p:nvSpPr>
          <p:cNvPr id="983" name="Google Shape;983;p98"/>
          <p:cNvSpPr txBox="1"/>
          <p:nvPr/>
        </p:nvSpPr>
        <p:spPr>
          <a:xfrm rot="5400000" flipH="1">
            <a:off x="7777725" y="1544447"/>
            <a:ext cx="1983000" cy="507900"/>
          </a:xfrm>
          <a:prstGeom prst="rect">
            <a:avLst/>
          </a:prstGeom>
          <a:noFill/>
          <a:ln w="9525" cap="flat" cmpd="sng">
            <a:solidFill>
              <a:schemeClr val="lt1"/>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Overview of school gardens in Norway</a:t>
            </a:r>
            <a:endParaRPr sz="1200">
              <a:solidFill>
                <a:schemeClr val="lt1"/>
              </a:solidFill>
              <a:latin typeface="Calibri"/>
              <a:ea typeface="Calibri"/>
              <a:cs typeface="Calibri"/>
              <a:sym typeface="Calibri"/>
            </a:endParaRPr>
          </a:p>
        </p:txBody>
      </p:sp>
      <p:sp>
        <p:nvSpPr>
          <p:cNvPr id="984" name="Google Shape;984;p98"/>
          <p:cNvSpPr txBox="1"/>
          <p:nvPr/>
        </p:nvSpPr>
        <p:spPr>
          <a:xfrm rot="5400000" flipH="1">
            <a:off x="7706025" y="3702150"/>
            <a:ext cx="2126400" cy="507900"/>
          </a:xfrm>
          <a:prstGeom prst="rect">
            <a:avLst/>
          </a:prstGeom>
          <a:noFill/>
          <a:ln w="9525" cap="flat" cmpd="sng">
            <a:solidFill>
              <a:schemeClr val="lt1"/>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 sz="1200">
                <a:solidFill>
                  <a:schemeClr val="lt1"/>
                </a:solidFill>
                <a:latin typeface="Calibri"/>
                <a:ea typeface="Calibri"/>
                <a:cs typeface="Calibri"/>
                <a:sym typeface="Calibri"/>
              </a:rPr>
              <a:t>Cultivation </a:t>
            </a:r>
            <a:endParaRPr sz="1200">
              <a:solidFill>
                <a:schemeClr val="lt1"/>
              </a:solidFill>
              <a:latin typeface="Calibri"/>
              <a:ea typeface="Calibri"/>
              <a:cs typeface="Calibri"/>
              <a:sym typeface="Calibri"/>
            </a:endParaRPr>
          </a:p>
          <a:p>
            <a:pPr marL="0" lvl="0" indent="0" algn="l" rtl="0">
              <a:spcBef>
                <a:spcPts val="0"/>
              </a:spcBef>
              <a:spcAft>
                <a:spcPts val="0"/>
              </a:spcAft>
              <a:buNone/>
            </a:pPr>
            <a:r>
              <a:rPr lang="en" sz="1200">
                <a:solidFill>
                  <a:schemeClr val="lt1"/>
                </a:solidFill>
                <a:latin typeface="Calibri"/>
                <a:ea typeface="Calibri"/>
                <a:cs typeface="Calibri"/>
                <a:sym typeface="Calibri"/>
              </a:rPr>
              <a:t>Guide</a:t>
            </a:r>
            <a:endParaRPr sz="1200">
              <a:solidFill>
                <a:schemeClr val="lt1"/>
              </a:solidFill>
              <a:latin typeface="Calibri"/>
              <a:ea typeface="Calibri"/>
              <a:cs typeface="Calibri"/>
              <a:sym typeface="Calibri"/>
            </a:endParaRPr>
          </a:p>
        </p:txBody>
      </p:sp>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12C56"/>
        </a:solidFill>
        <a:effectLst/>
      </p:bgPr>
    </p:bg>
    <p:spTree>
      <p:nvGrpSpPr>
        <p:cNvPr id="1" name="Shape 988"/>
        <p:cNvGrpSpPr/>
        <p:nvPr/>
      </p:nvGrpSpPr>
      <p:grpSpPr>
        <a:xfrm>
          <a:off x="0" y="0"/>
          <a:ext cx="0" cy="0"/>
          <a:chOff x="0" y="0"/>
          <a:chExt cx="0" cy="0"/>
        </a:xfrm>
      </p:grpSpPr>
      <p:sp>
        <p:nvSpPr>
          <p:cNvPr id="989" name="Google Shape;989;p99"/>
          <p:cNvSpPr txBox="1">
            <a:spLocks noGrp="1"/>
          </p:cNvSpPr>
          <p:nvPr>
            <p:ph type="title"/>
          </p:nvPr>
        </p:nvSpPr>
        <p:spPr>
          <a:xfrm>
            <a:off x="628650" y="142336"/>
            <a:ext cx="7886700" cy="6639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t>The 4 Main focuses of the DF website</a:t>
            </a:r>
            <a:endParaRPr/>
          </a:p>
        </p:txBody>
      </p:sp>
      <p:sp>
        <p:nvSpPr>
          <p:cNvPr id="990" name="Google Shape;990;p99"/>
          <p:cNvSpPr txBox="1">
            <a:spLocks noGrp="1"/>
          </p:cNvSpPr>
          <p:nvPr>
            <p:ph type="body" idx="1"/>
          </p:nvPr>
        </p:nvSpPr>
        <p:spPr>
          <a:xfrm>
            <a:off x="1047037" y="995513"/>
            <a:ext cx="3815700" cy="3819900"/>
          </a:xfrm>
          <a:prstGeom prst="rect">
            <a:avLst/>
          </a:prstGeom>
          <a:noFill/>
          <a:ln>
            <a:noFill/>
          </a:ln>
        </p:spPr>
        <p:txBody>
          <a:bodyPr spcFirstLastPara="1" wrap="square" lIns="68575" tIns="34275" rIns="68575" bIns="34275" anchor="t" anchorCtr="0">
            <a:normAutofit fontScale="92500"/>
          </a:bodyPr>
          <a:lstStyle/>
          <a:p>
            <a:pPr marL="254000" lvl="0" indent="-292100" algn="l" rtl="0">
              <a:lnSpc>
                <a:spcPct val="120000"/>
              </a:lnSpc>
              <a:spcBef>
                <a:spcPts val="0"/>
              </a:spcBef>
              <a:spcAft>
                <a:spcPts val="0"/>
              </a:spcAft>
              <a:buClr>
                <a:schemeClr val="lt1"/>
              </a:buClr>
              <a:buSzPts val="1800"/>
              <a:buChar char="•"/>
            </a:pPr>
            <a:r>
              <a:rPr lang="en" sz="1800" b="1"/>
              <a:t>How to establish a school garden</a:t>
            </a:r>
            <a:endParaRPr sz="1800"/>
          </a:p>
          <a:p>
            <a:pPr marL="596900" lvl="1" indent="-266700" algn="l" rtl="0">
              <a:lnSpc>
                <a:spcPct val="120000"/>
              </a:lnSpc>
              <a:spcBef>
                <a:spcPts val="500"/>
              </a:spcBef>
              <a:spcAft>
                <a:spcPts val="0"/>
              </a:spcAft>
              <a:buClr>
                <a:schemeClr val="lt1"/>
              </a:buClr>
              <a:buSzPts val="1400"/>
              <a:buChar char="•"/>
            </a:pPr>
            <a:r>
              <a:rPr lang="en" sz="1400"/>
              <a:t>Step by step explanation of establishment</a:t>
            </a:r>
            <a:endParaRPr sz="1400"/>
          </a:p>
          <a:p>
            <a:pPr marL="596900" lvl="1" indent="-266700" algn="l" rtl="0">
              <a:lnSpc>
                <a:spcPct val="120000"/>
              </a:lnSpc>
              <a:spcBef>
                <a:spcPts val="500"/>
              </a:spcBef>
              <a:spcAft>
                <a:spcPts val="0"/>
              </a:spcAft>
              <a:buSzPts val="1400"/>
              <a:buChar char="•"/>
            </a:pPr>
            <a:r>
              <a:rPr lang="en" sz="1400"/>
              <a:t>Checklists</a:t>
            </a:r>
            <a:endParaRPr sz="1400"/>
          </a:p>
          <a:p>
            <a:pPr marL="596900" lvl="1" indent="-266700" algn="l" rtl="0">
              <a:lnSpc>
                <a:spcPct val="120000"/>
              </a:lnSpc>
              <a:spcBef>
                <a:spcPts val="500"/>
              </a:spcBef>
              <a:spcAft>
                <a:spcPts val="0"/>
              </a:spcAft>
              <a:buSzPts val="1400"/>
              <a:buChar char="•"/>
            </a:pPr>
            <a:r>
              <a:rPr lang="en" sz="1400"/>
              <a:t>Organisation of staff</a:t>
            </a:r>
            <a:endParaRPr sz="1400"/>
          </a:p>
          <a:p>
            <a:pPr marL="596900" lvl="1" indent="-266700" algn="l" rtl="0">
              <a:lnSpc>
                <a:spcPct val="120000"/>
              </a:lnSpc>
              <a:spcBef>
                <a:spcPts val="500"/>
              </a:spcBef>
              <a:spcAft>
                <a:spcPts val="0"/>
              </a:spcAft>
              <a:buSzPts val="1400"/>
              <a:buChar char="•"/>
            </a:pPr>
            <a:r>
              <a:rPr lang="en" sz="1400"/>
              <a:t>What actors to include</a:t>
            </a:r>
            <a:endParaRPr sz="1400"/>
          </a:p>
          <a:p>
            <a:pPr marL="596900" lvl="1" indent="-266700" algn="l" rtl="0">
              <a:lnSpc>
                <a:spcPct val="120000"/>
              </a:lnSpc>
              <a:spcBef>
                <a:spcPts val="500"/>
              </a:spcBef>
              <a:spcAft>
                <a:spcPts val="0"/>
              </a:spcAft>
              <a:buSzPts val="1400"/>
              <a:buChar char="•"/>
            </a:pPr>
            <a:r>
              <a:rPr lang="en" sz="1400"/>
              <a:t>economy</a:t>
            </a:r>
            <a:endParaRPr sz="1400"/>
          </a:p>
          <a:p>
            <a:pPr marL="254000" lvl="0" indent="-292100" algn="l" rtl="0">
              <a:lnSpc>
                <a:spcPct val="120000"/>
              </a:lnSpc>
              <a:spcBef>
                <a:spcPts val="800"/>
              </a:spcBef>
              <a:spcAft>
                <a:spcPts val="0"/>
              </a:spcAft>
              <a:buClr>
                <a:schemeClr val="lt1"/>
              </a:buClr>
              <a:buSzPts val="1800"/>
              <a:buChar char="•"/>
            </a:pPr>
            <a:r>
              <a:rPr lang="en" sz="1800" b="1"/>
              <a:t>Resource Library</a:t>
            </a:r>
            <a:endParaRPr sz="1800"/>
          </a:p>
          <a:p>
            <a:pPr marL="596900" lvl="1" indent="-266700" algn="l" rtl="0">
              <a:lnSpc>
                <a:spcPct val="120000"/>
              </a:lnSpc>
              <a:spcBef>
                <a:spcPts val="500"/>
              </a:spcBef>
              <a:spcAft>
                <a:spcPts val="0"/>
              </a:spcAft>
              <a:buClr>
                <a:schemeClr val="lt1"/>
              </a:buClr>
              <a:buSzPts val="1400"/>
              <a:buChar char="•"/>
            </a:pPr>
            <a:r>
              <a:rPr lang="en" sz="1400"/>
              <a:t>Ideas and activities</a:t>
            </a:r>
            <a:endParaRPr sz="1400"/>
          </a:p>
          <a:p>
            <a:pPr marL="596900" lvl="1" indent="-266700" algn="l" rtl="0">
              <a:lnSpc>
                <a:spcPct val="120000"/>
              </a:lnSpc>
              <a:spcBef>
                <a:spcPts val="500"/>
              </a:spcBef>
              <a:spcAft>
                <a:spcPts val="0"/>
              </a:spcAft>
              <a:buSzPts val="1400"/>
              <a:buChar char="•"/>
            </a:pPr>
            <a:r>
              <a:rPr lang="en" sz="1400"/>
              <a:t>Resources and tools</a:t>
            </a:r>
            <a:endParaRPr sz="1400"/>
          </a:p>
          <a:p>
            <a:pPr marL="596900" lvl="1" indent="-266700" algn="l" rtl="0">
              <a:lnSpc>
                <a:spcPct val="120000"/>
              </a:lnSpc>
              <a:spcBef>
                <a:spcPts val="500"/>
              </a:spcBef>
              <a:spcAft>
                <a:spcPts val="0"/>
              </a:spcAft>
              <a:buSzPts val="1400"/>
              <a:buChar char="•"/>
            </a:pPr>
            <a:r>
              <a:rPr lang="en" sz="1400"/>
              <a:t>Sorted by grade, category and course</a:t>
            </a:r>
            <a:endParaRPr sz="1400"/>
          </a:p>
          <a:p>
            <a:pPr marL="596900" lvl="1" indent="-266700" algn="l" rtl="0">
              <a:lnSpc>
                <a:spcPct val="120000"/>
              </a:lnSpc>
              <a:spcBef>
                <a:spcPts val="500"/>
              </a:spcBef>
              <a:spcAft>
                <a:spcPts val="0"/>
              </a:spcAft>
              <a:buSzPts val="1400"/>
              <a:buChar char="•"/>
            </a:pPr>
            <a:r>
              <a:rPr lang="en" sz="1400"/>
              <a:t>Ever expanding</a:t>
            </a:r>
            <a:endParaRPr sz="1400"/>
          </a:p>
        </p:txBody>
      </p:sp>
      <p:sp>
        <p:nvSpPr>
          <p:cNvPr id="991" name="Google Shape;991;p99"/>
          <p:cNvSpPr txBox="1">
            <a:spLocks noGrp="1"/>
          </p:cNvSpPr>
          <p:nvPr>
            <p:ph type="body" idx="2"/>
          </p:nvPr>
        </p:nvSpPr>
        <p:spPr>
          <a:xfrm>
            <a:off x="4862775" y="995513"/>
            <a:ext cx="3378900" cy="3819900"/>
          </a:xfrm>
          <a:prstGeom prst="rect">
            <a:avLst/>
          </a:prstGeom>
          <a:noFill/>
          <a:ln>
            <a:noFill/>
          </a:ln>
        </p:spPr>
        <p:txBody>
          <a:bodyPr spcFirstLastPara="1" wrap="square" lIns="40500" tIns="34275" rIns="68575" bIns="34275" anchor="t" anchorCtr="0">
            <a:normAutofit fontScale="92500" lnSpcReduction="10000"/>
          </a:bodyPr>
          <a:lstStyle/>
          <a:p>
            <a:pPr marL="254000" lvl="0" indent="-301148" algn="l" rtl="0">
              <a:lnSpc>
                <a:spcPct val="100000"/>
              </a:lnSpc>
              <a:spcBef>
                <a:spcPts val="0"/>
              </a:spcBef>
              <a:spcAft>
                <a:spcPts val="0"/>
              </a:spcAft>
              <a:buClr>
                <a:schemeClr val="lt1"/>
              </a:buClr>
              <a:buSzPct val="100000"/>
              <a:buChar char="•"/>
            </a:pPr>
            <a:r>
              <a:rPr lang="en" b="1"/>
              <a:t>Overview of school gardens</a:t>
            </a:r>
            <a:endParaRPr/>
          </a:p>
          <a:p>
            <a:pPr marL="596900" lvl="1" indent="-260032" algn="l" rtl="0">
              <a:lnSpc>
                <a:spcPct val="100000"/>
              </a:lnSpc>
              <a:spcBef>
                <a:spcPts val="0"/>
              </a:spcBef>
              <a:spcAft>
                <a:spcPts val="0"/>
              </a:spcAft>
              <a:buClr>
                <a:schemeClr val="lt1"/>
              </a:buClr>
              <a:buSzPct val="100000"/>
              <a:buChar char="•"/>
            </a:pPr>
            <a:r>
              <a:rPr lang="en" sz="1400"/>
              <a:t>Volunteer based</a:t>
            </a:r>
            <a:endParaRPr sz="1400"/>
          </a:p>
          <a:p>
            <a:pPr marL="863600" lvl="2" indent="-171132" algn="l" rtl="0">
              <a:lnSpc>
                <a:spcPct val="100000"/>
              </a:lnSpc>
              <a:spcBef>
                <a:spcPts val="0"/>
              </a:spcBef>
              <a:spcAft>
                <a:spcPts val="0"/>
              </a:spcAft>
              <a:buClr>
                <a:schemeClr val="lt1"/>
              </a:buClr>
              <a:buSzPct val="100000"/>
              <a:buChar char="•"/>
            </a:pPr>
            <a:r>
              <a:rPr lang="en" sz="1400"/>
              <a:t>Simple form </a:t>
            </a:r>
            <a:endParaRPr sz="1400"/>
          </a:p>
          <a:p>
            <a:pPr marL="520700" lvl="1" indent="-171132" algn="l" rtl="0">
              <a:lnSpc>
                <a:spcPct val="100000"/>
              </a:lnSpc>
              <a:spcBef>
                <a:spcPts val="0"/>
              </a:spcBef>
              <a:spcAft>
                <a:spcPts val="0"/>
              </a:spcAft>
              <a:buClr>
                <a:schemeClr val="lt1"/>
              </a:buClr>
              <a:buSzPct val="100000"/>
              <a:buChar char="•"/>
            </a:pPr>
            <a:r>
              <a:rPr lang="en" sz="1400"/>
              <a:t>Name, description, location and contact information</a:t>
            </a:r>
            <a:endParaRPr sz="1400"/>
          </a:p>
          <a:p>
            <a:pPr marL="520700" lvl="1" indent="-171132" algn="l" rtl="0">
              <a:lnSpc>
                <a:spcPct val="100000"/>
              </a:lnSpc>
              <a:spcBef>
                <a:spcPts val="0"/>
              </a:spcBef>
              <a:spcAft>
                <a:spcPts val="0"/>
              </a:spcAft>
              <a:buClr>
                <a:schemeClr val="lt1"/>
              </a:buClr>
              <a:buSzPct val="100000"/>
              <a:buChar char="•"/>
            </a:pPr>
            <a:r>
              <a:rPr lang="en" sz="1400"/>
              <a:t>Interactive map </a:t>
            </a:r>
            <a:endParaRPr sz="1400"/>
          </a:p>
          <a:p>
            <a:pPr marL="520700" lvl="1" indent="-171132" algn="l" rtl="0">
              <a:lnSpc>
                <a:spcPct val="100000"/>
              </a:lnSpc>
              <a:spcBef>
                <a:spcPts val="0"/>
              </a:spcBef>
              <a:spcAft>
                <a:spcPts val="0"/>
              </a:spcAft>
              <a:buClr>
                <a:schemeClr val="lt1"/>
              </a:buClr>
              <a:buSzPct val="100000"/>
              <a:buChar char="•"/>
            </a:pPr>
            <a:r>
              <a:rPr lang="en" sz="1400"/>
              <a:t>Search feature</a:t>
            </a:r>
            <a:r>
              <a:rPr lang="en" sz="1400">
                <a:solidFill>
                  <a:schemeClr val="lt1"/>
                </a:solidFill>
              </a:rPr>
              <a:t/>
            </a:r>
            <a:br>
              <a:rPr lang="en" sz="1400">
                <a:solidFill>
                  <a:schemeClr val="lt1"/>
                </a:solidFill>
              </a:rPr>
            </a:br>
            <a:endParaRPr sz="1400"/>
          </a:p>
          <a:p>
            <a:pPr marL="596900" lvl="1" indent="-203200" algn="l" rtl="0">
              <a:lnSpc>
                <a:spcPct val="90000"/>
              </a:lnSpc>
              <a:spcBef>
                <a:spcPts val="400"/>
              </a:spcBef>
              <a:spcAft>
                <a:spcPts val="0"/>
              </a:spcAft>
              <a:buClr>
                <a:schemeClr val="lt1"/>
              </a:buClr>
              <a:buSzPct val="100000"/>
              <a:buNone/>
            </a:pPr>
            <a:endParaRPr sz="900">
              <a:solidFill>
                <a:schemeClr val="lt1"/>
              </a:solidFill>
            </a:endParaRPr>
          </a:p>
          <a:p>
            <a:pPr marL="254000" lvl="0" indent="-289401" algn="l" rtl="0">
              <a:lnSpc>
                <a:spcPct val="115000"/>
              </a:lnSpc>
              <a:spcBef>
                <a:spcPts val="800"/>
              </a:spcBef>
              <a:spcAft>
                <a:spcPts val="0"/>
              </a:spcAft>
              <a:buClr>
                <a:schemeClr val="lt1"/>
              </a:buClr>
              <a:buSzPct val="100000"/>
              <a:buChar char="•"/>
            </a:pPr>
            <a:r>
              <a:rPr lang="en" sz="1900" b="1"/>
              <a:t>Cultivation guide</a:t>
            </a:r>
            <a:endParaRPr sz="1900"/>
          </a:p>
          <a:p>
            <a:pPr marL="520700" lvl="1" indent="-171132" algn="l" rtl="0">
              <a:lnSpc>
                <a:spcPct val="115000"/>
              </a:lnSpc>
              <a:spcBef>
                <a:spcPts val="0"/>
              </a:spcBef>
              <a:spcAft>
                <a:spcPts val="0"/>
              </a:spcAft>
              <a:buSzPct val="100000"/>
              <a:buChar char="•"/>
            </a:pPr>
            <a:r>
              <a:rPr lang="en" sz="1400"/>
              <a:t>25 vegetable, fruits and berries</a:t>
            </a:r>
            <a:endParaRPr sz="1400"/>
          </a:p>
          <a:p>
            <a:pPr marL="520700" lvl="1" indent="-171132" algn="l" rtl="0">
              <a:lnSpc>
                <a:spcPct val="115000"/>
              </a:lnSpc>
              <a:spcBef>
                <a:spcPts val="0"/>
              </a:spcBef>
              <a:spcAft>
                <a:spcPts val="0"/>
              </a:spcAft>
              <a:buSzPct val="100000"/>
              <a:buChar char="•"/>
            </a:pPr>
            <a:r>
              <a:rPr lang="en" sz="1400"/>
              <a:t>Description of how and when to:</a:t>
            </a:r>
            <a:endParaRPr sz="1400"/>
          </a:p>
          <a:p>
            <a:pPr marL="863600" lvl="2" indent="-171132" algn="l" rtl="0">
              <a:lnSpc>
                <a:spcPct val="115000"/>
              </a:lnSpc>
              <a:spcBef>
                <a:spcPts val="0"/>
              </a:spcBef>
              <a:spcAft>
                <a:spcPts val="0"/>
              </a:spcAft>
              <a:buSzPct val="100000"/>
              <a:buChar char="•"/>
            </a:pPr>
            <a:r>
              <a:rPr lang="en" sz="1400"/>
              <a:t>Sow</a:t>
            </a:r>
            <a:endParaRPr sz="1400"/>
          </a:p>
          <a:p>
            <a:pPr marL="863600" lvl="2" indent="-171132" algn="l" rtl="0">
              <a:lnSpc>
                <a:spcPct val="115000"/>
              </a:lnSpc>
              <a:spcBef>
                <a:spcPts val="0"/>
              </a:spcBef>
              <a:spcAft>
                <a:spcPts val="0"/>
              </a:spcAft>
              <a:buSzPct val="100000"/>
              <a:buChar char="•"/>
            </a:pPr>
            <a:r>
              <a:rPr lang="en" sz="1400"/>
              <a:t>Grow</a:t>
            </a:r>
            <a:endParaRPr sz="1400"/>
          </a:p>
          <a:p>
            <a:pPr marL="863600" lvl="2" indent="-171132" algn="l" rtl="0">
              <a:lnSpc>
                <a:spcPct val="100000"/>
              </a:lnSpc>
              <a:spcBef>
                <a:spcPts val="0"/>
              </a:spcBef>
              <a:spcAft>
                <a:spcPts val="0"/>
              </a:spcAft>
              <a:buSzPct val="100000"/>
              <a:buChar char="•"/>
            </a:pPr>
            <a:r>
              <a:rPr lang="en" sz="1400"/>
              <a:t>Harvest</a:t>
            </a:r>
            <a:endParaRPr sz="1400"/>
          </a:p>
          <a:p>
            <a:pPr marL="863600" lvl="2" indent="-171132" algn="l" rtl="0">
              <a:lnSpc>
                <a:spcPct val="100000"/>
              </a:lnSpc>
              <a:spcBef>
                <a:spcPts val="0"/>
              </a:spcBef>
              <a:spcAft>
                <a:spcPts val="0"/>
              </a:spcAft>
              <a:buSzPct val="100000"/>
              <a:buChar char="•"/>
            </a:pPr>
            <a:r>
              <a:rPr lang="en" sz="1400"/>
              <a:t>Water</a:t>
            </a:r>
            <a:endParaRPr sz="1400"/>
          </a:p>
          <a:p>
            <a:pPr marL="863600" lvl="2" indent="-171132" algn="l" rtl="0">
              <a:lnSpc>
                <a:spcPct val="100000"/>
              </a:lnSpc>
              <a:spcBef>
                <a:spcPts val="0"/>
              </a:spcBef>
              <a:spcAft>
                <a:spcPts val="0"/>
              </a:spcAft>
              <a:buSzPct val="100000"/>
              <a:buChar char="•"/>
            </a:pPr>
            <a:r>
              <a:rPr lang="en" sz="1400"/>
              <a:t>Fertilise</a:t>
            </a:r>
            <a:endParaRPr sz="1400"/>
          </a:p>
          <a:p>
            <a:pPr marL="0" lvl="0" indent="0" algn="l" rtl="0">
              <a:lnSpc>
                <a:spcPct val="100000"/>
              </a:lnSpc>
              <a:spcBef>
                <a:spcPts val="900"/>
              </a:spcBef>
              <a:spcAft>
                <a:spcPts val="0"/>
              </a:spcAft>
              <a:buNone/>
            </a:pPr>
            <a:endParaRPr sz="1800"/>
          </a:p>
        </p:txBody>
      </p:sp>
      <p:pic>
        <p:nvPicPr>
          <p:cNvPr id="992" name="Google Shape;992;p99" descr="Logo&#10;&#10;Description automatically generated"/>
          <p:cNvPicPr preferRelativeResize="0"/>
          <p:nvPr/>
        </p:nvPicPr>
        <p:blipFill rotWithShape="1">
          <a:blip r:embed="rId3">
            <a:alphaModFix/>
          </a:blip>
          <a:srcRect/>
          <a:stretch/>
        </p:blipFill>
        <p:spPr>
          <a:xfrm>
            <a:off x="0" y="4299438"/>
            <a:ext cx="844061" cy="844061"/>
          </a:xfrm>
          <a:prstGeom prst="rect">
            <a:avLst/>
          </a:prstGeom>
          <a:noFill/>
          <a:ln>
            <a:noFill/>
          </a:ln>
        </p:spPr>
      </p:pic>
    </p:spTree>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6"/>
        <p:cNvGrpSpPr/>
        <p:nvPr/>
      </p:nvGrpSpPr>
      <p:grpSpPr>
        <a:xfrm>
          <a:off x="0" y="0"/>
          <a:ext cx="0" cy="0"/>
          <a:chOff x="0" y="0"/>
          <a:chExt cx="0" cy="0"/>
        </a:xfrm>
      </p:grpSpPr>
      <p:sp>
        <p:nvSpPr>
          <p:cNvPr id="997" name="Google Shape;997;p100"/>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Kråkerøy Skole</a:t>
            </a:r>
            <a:endParaRPr>
              <a:solidFill>
                <a:schemeClr val="dk1"/>
              </a:solidFill>
            </a:endParaRPr>
          </a:p>
        </p:txBody>
      </p:sp>
      <p:sp>
        <p:nvSpPr>
          <p:cNvPr id="998" name="Google Shape;998;p100"/>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999" name="Google Shape;999;p100"/>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000" name="Google Shape;1000;p100"/>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01" name="Google Shape;1001;p100"/>
          <p:cNvSpPr txBox="1"/>
          <p:nvPr/>
        </p:nvSpPr>
        <p:spPr>
          <a:xfrm>
            <a:off x="2900375" y="3529025"/>
            <a:ext cx="2967000" cy="671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Kråkerøy Skolehage /</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Kråkerøy School Garden</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Implementation</a:t>
            </a:r>
            <a:endParaRPr>
              <a:solidFill>
                <a:schemeClr val="dk1"/>
              </a:solidFill>
            </a:endParaRPr>
          </a:p>
        </p:txBody>
      </p:sp>
      <p:cxnSp>
        <p:nvCxnSpPr>
          <p:cNvPr id="332" name="Google Shape;332;p4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33" name="Google Shape;333;p4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34" name="Google Shape;334;p47"/>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Natursekken</a:t>
            </a:r>
            <a:endParaRPr sz="1100">
              <a:solidFill>
                <a:schemeClr val="dk1"/>
              </a:solidFill>
              <a:latin typeface="Archivo"/>
              <a:ea typeface="Archivo"/>
              <a:cs typeface="Archivo"/>
              <a:sym typeface="Archivo"/>
            </a:endParaRPr>
          </a:p>
        </p:txBody>
      </p:sp>
      <p:sp>
        <p:nvSpPr>
          <p:cNvPr id="335" name="Google Shape;335;p4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336" name="Google Shape;336;p4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337" name="Google Shape;337;p47"/>
          <p:cNvPicPr preferRelativeResize="0">
            <a:picLocks noGrp="1"/>
          </p:cNvPicPr>
          <p:nvPr>
            <p:ph type="body" idx="1"/>
          </p:nvPr>
        </p:nvPicPr>
        <p:blipFill rotWithShape="1">
          <a:blip r:embed="rId4">
            <a:alphaModFix/>
          </a:blip>
          <a:srcRect/>
          <a:stretch/>
        </p:blipFill>
        <p:spPr>
          <a:xfrm>
            <a:off x="285302" y="1245753"/>
            <a:ext cx="1772700" cy="1113300"/>
          </a:xfrm>
          <a:prstGeom prst="rect">
            <a:avLst/>
          </a:prstGeom>
          <a:noFill/>
          <a:ln>
            <a:noFill/>
          </a:ln>
        </p:spPr>
      </p:pic>
      <p:cxnSp>
        <p:nvCxnSpPr>
          <p:cNvPr id="338" name="Google Shape;338;p47"/>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339" name="Google Shape;339;p47"/>
          <p:cNvSpPr txBox="1"/>
          <p:nvPr/>
        </p:nvSpPr>
        <p:spPr>
          <a:xfrm>
            <a:off x="2757469" y="2015044"/>
            <a:ext cx="4912500" cy="23088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Subject-dependent.</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Primarily 1.-4th grade.</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Natural science in all projects.</a:t>
            </a:r>
            <a:endParaRPr sz="1100"/>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70% increase in use of the local environment.</a:t>
            </a:r>
            <a:endParaRPr sz="18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40% increase in inquiry-based teaching.</a:t>
            </a:r>
            <a:endParaRPr sz="18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Increased knowledge, attitude, and skill-set.</a:t>
            </a:r>
            <a:endParaRPr sz="1800">
              <a:solidFill>
                <a:schemeClr val="dk1"/>
              </a:solidFill>
              <a:latin typeface="Archivo"/>
              <a:ea typeface="Archivo"/>
              <a:cs typeface="Archivo"/>
              <a:sym typeface="Archivo"/>
            </a:endParaRPr>
          </a:p>
        </p:txBody>
      </p:sp>
      <p:pic>
        <p:nvPicPr>
          <p:cNvPr id="340" name="Google Shape;340;p47"/>
          <p:cNvPicPr preferRelativeResize="0"/>
          <p:nvPr/>
        </p:nvPicPr>
        <p:blipFill>
          <a:blip r:embed="rId5">
            <a:alphaModFix/>
          </a:blip>
          <a:stretch>
            <a:fillRect/>
          </a:stretch>
        </p:blipFill>
        <p:spPr>
          <a:xfrm>
            <a:off x="96225" y="2684275"/>
            <a:ext cx="2162400" cy="14416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5"/>
        <p:cNvGrpSpPr/>
        <p:nvPr/>
      </p:nvGrpSpPr>
      <p:grpSpPr>
        <a:xfrm>
          <a:off x="0" y="0"/>
          <a:ext cx="0" cy="0"/>
          <a:chOff x="0" y="0"/>
          <a:chExt cx="0" cy="0"/>
        </a:xfrm>
      </p:grpSpPr>
      <p:sp>
        <p:nvSpPr>
          <p:cNvPr id="1006" name="Google Shape;1006;p101"/>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Participants</a:t>
            </a:r>
            <a:endParaRPr>
              <a:solidFill>
                <a:schemeClr val="dk1"/>
              </a:solidFill>
            </a:endParaRPr>
          </a:p>
        </p:txBody>
      </p:sp>
      <p:cxnSp>
        <p:nvCxnSpPr>
          <p:cNvPr id="1007" name="Google Shape;1007;p101"/>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008" name="Google Shape;1008;p101"/>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09" name="Google Shape;1009;p101"/>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010" name="Google Shape;1010;p101"/>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011" name="Google Shape;1011;p101"/>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012" name="Google Shape;1012;p101"/>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013" name="Google Shape;1013;p101"/>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014" name="Google Shape;1014;p101"/>
          <p:cNvSpPr txBox="1"/>
          <p:nvPr/>
        </p:nvSpPr>
        <p:spPr>
          <a:xfrm>
            <a:off x="2757473" y="2255921"/>
            <a:ext cx="4912500" cy="2110200"/>
          </a:xfrm>
          <a:prstGeom prst="rect">
            <a:avLst/>
          </a:prstGeom>
          <a:noFill/>
          <a:ln>
            <a:noFill/>
          </a:ln>
        </p:spPr>
        <p:txBody>
          <a:bodyPr spcFirstLastPara="1" wrap="square" lIns="68575" tIns="34275" rIns="68575" bIns="34275" anchor="t" anchorCtr="0">
            <a:spAutoFit/>
          </a:bodyPr>
          <a:lstStyle/>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Kråkerøy Ungdomsskole</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Sparebankstiftelsen DNB</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Fredrikstad municipality’s climate fund</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Fredrikstad municipality’s innovation fund</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Local community of Kråkerøy</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Farmers from three neighbouring farms</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Beekeeper paid by the Norsk Birøkterlag</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Three local primary schools</a:t>
            </a:r>
            <a:endParaRPr sz="1300">
              <a:solidFill>
                <a:schemeClr val="dk1"/>
              </a:solidFill>
              <a:latin typeface="Archivo"/>
              <a:ea typeface="Archivo"/>
              <a:cs typeface="Archivo"/>
              <a:sym typeface="Archivo"/>
            </a:endParaRPr>
          </a:p>
          <a:p>
            <a:pPr marL="342900" lvl="0" indent="-247650" algn="l" rtl="0">
              <a:lnSpc>
                <a:spcPct val="115000"/>
              </a:lnSpc>
              <a:spcBef>
                <a:spcPts val="0"/>
              </a:spcBef>
              <a:spcAft>
                <a:spcPts val="0"/>
              </a:spcAft>
              <a:buClr>
                <a:schemeClr val="dk1"/>
              </a:buClr>
              <a:buSzPts val="1300"/>
              <a:buFont typeface="Archivo"/>
              <a:buChar char="●"/>
            </a:pPr>
            <a:r>
              <a:rPr lang="en" sz="1300">
                <a:solidFill>
                  <a:schemeClr val="dk1"/>
                </a:solidFill>
                <a:latin typeface="Archivo"/>
                <a:ea typeface="Archivo"/>
                <a:cs typeface="Archivo"/>
                <a:sym typeface="Archivo"/>
              </a:rPr>
              <a:t>Three local kindergartens</a:t>
            </a:r>
            <a:endParaRPr sz="2300">
              <a:solidFill>
                <a:schemeClr val="dk1"/>
              </a:solidFill>
              <a:latin typeface="Archivo"/>
              <a:ea typeface="Archivo"/>
              <a:cs typeface="Archivo"/>
              <a:sym typeface="Archiv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8"/>
        <p:cNvGrpSpPr/>
        <p:nvPr/>
      </p:nvGrpSpPr>
      <p:grpSpPr>
        <a:xfrm>
          <a:off x="0" y="0"/>
          <a:ext cx="0" cy="0"/>
          <a:chOff x="0" y="0"/>
          <a:chExt cx="0" cy="0"/>
        </a:xfrm>
      </p:grpSpPr>
      <p:sp>
        <p:nvSpPr>
          <p:cNvPr id="1019" name="Google Shape;1019;p102"/>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School Subjects</a:t>
            </a:r>
            <a:endParaRPr>
              <a:solidFill>
                <a:schemeClr val="dk1"/>
              </a:solidFill>
            </a:endParaRPr>
          </a:p>
        </p:txBody>
      </p:sp>
      <p:cxnSp>
        <p:nvCxnSpPr>
          <p:cNvPr id="1020" name="Google Shape;1020;p102"/>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021" name="Google Shape;1021;p102"/>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22" name="Google Shape;1022;p102"/>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023" name="Google Shape;1023;p102"/>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024" name="Google Shape;1024;p102"/>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025" name="Google Shape;1025;p102"/>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026" name="Google Shape;1026;p102"/>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027" name="Google Shape;1027;p102"/>
          <p:cNvSpPr txBox="1"/>
          <p:nvPr/>
        </p:nvSpPr>
        <p:spPr>
          <a:xfrm>
            <a:off x="2757474" y="2122575"/>
            <a:ext cx="3543300" cy="15237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Elective course “cultural heritage” </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“Food and health”</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used in any course where it is believed to be useful</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Grades 8 to 10 </a:t>
            </a: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1"/>
        <p:cNvGrpSpPr/>
        <p:nvPr/>
      </p:nvGrpSpPr>
      <p:grpSpPr>
        <a:xfrm>
          <a:off x="0" y="0"/>
          <a:ext cx="0" cy="0"/>
          <a:chOff x="0" y="0"/>
          <a:chExt cx="0" cy="0"/>
        </a:xfrm>
      </p:grpSpPr>
      <p:sp>
        <p:nvSpPr>
          <p:cNvPr id="1032" name="Google Shape;1032;p103"/>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033" name="Google Shape;1033;p103"/>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034" name="Google Shape;1034;p103"/>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35" name="Google Shape;1035;p103"/>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036" name="Google Shape;1036;p103"/>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037" name="Google Shape;1037;p103"/>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038" name="Google Shape;1038;p103"/>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039" name="Google Shape;1039;p103"/>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040" name="Google Shape;1040;p103"/>
          <p:cNvSpPr txBox="1"/>
          <p:nvPr/>
        </p:nvSpPr>
        <p:spPr>
          <a:xfrm>
            <a:off x="2715025" y="2122575"/>
            <a:ext cx="4775100" cy="2752200"/>
          </a:xfrm>
          <a:prstGeom prst="rect">
            <a:avLst/>
          </a:prstGeom>
          <a:noFill/>
          <a:ln>
            <a:noFill/>
          </a:ln>
        </p:spPr>
        <p:txBody>
          <a:bodyPr spcFirstLastPara="1" wrap="square" lIns="68575" tIns="34275" rIns="68575" bIns="34275" anchor="t" anchorCtr="0">
            <a:spAutoFit/>
          </a:bodyPr>
          <a:lstStyle/>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Two vegetable fields (400 m2),  a greenhouse, a hen house, an apple garden and a bee farm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Hen house runs on photovoltaic electricity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Potatoes, pumpkins, onions and sunflowers.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 The vegetables and eggs are used in the food and health course.</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Agreement with a beekeeper from “Norsk Birøkterlag”, a national beekeeping association.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Clr>
                <a:schemeClr val="dk1"/>
              </a:buClr>
              <a:buSzPts val="1000"/>
              <a:buFont typeface="Archivo"/>
              <a:buChar char="●"/>
            </a:pPr>
            <a:r>
              <a:rPr lang="en" sz="1000">
                <a:solidFill>
                  <a:schemeClr val="dk1"/>
                </a:solidFill>
                <a:latin typeface="Archivo"/>
                <a:ea typeface="Archivo"/>
                <a:cs typeface="Archivo"/>
                <a:sym typeface="Archivo"/>
              </a:rPr>
              <a:t>Get help from young employed people, as part of social security </a:t>
            </a:r>
            <a:endParaRPr sz="1000">
              <a:solidFill>
                <a:schemeClr val="dk1"/>
              </a:solidFill>
              <a:latin typeface="Archivo"/>
              <a:ea typeface="Archivo"/>
              <a:cs typeface="Archivo"/>
              <a:sym typeface="Archivo"/>
            </a:endParaRPr>
          </a:p>
          <a:p>
            <a:pPr marL="342900" lvl="0" indent="-228600" algn="l" rtl="0">
              <a:lnSpc>
                <a:spcPct val="150000"/>
              </a:lnSpc>
              <a:spcBef>
                <a:spcPts val="0"/>
              </a:spcBef>
              <a:spcAft>
                <a:spcPts val="0"/>
              </a:spcAft>
              <a:buSzPts val="1000"/>
              <a:buFont typeface="Archivo"/>
              <a:buChar char="●"/>
            </a:pPr>
            <a:r>
              <a:rPr lang="en" sz="1000">
                <a:solidFill>
                  <a:schemeClr val="dk1"/>
                </a:solidFill>
                <a:latin typeface="Archivo"/>
                <a:ea typeface="Archivo"/>
                <a:cs typeface="Archivo"/>
                <a:sym typeface="Archivo"/>
              </a:rPr>
              <a:t>Get help from three local farms to plough and fertilise the field</a:t>
            </a:r>
            <a:r>
              <a:rPr lang="en" sz="1000">
                <a:latin typeface="Archivo"/>
                <a:ea typeface="Archivo"/>
                <a:cs typeface="Archivo"/>
                <a:sym typeface="Archivo"/>
              </a:rPr>
              <a:t>s</a:t>
            </a:r>
            <a:endParaRPr sz="1000">
              <a:latin typeface="Archivo"/>
              <a:ea typeface="Archivo"/>
              <a:cs typeface="Archivo"/>
              <a:sym typeface="Archivo"/>
            </a:endParaRPr>
          </a:p>
          <a:p>
            <a:pPr marL="0" lvl="0" indent="0" algn="l" rtl="0">
              <a:lnSpc>
                <a:spcPct val="115000"/>
              </a:lnSpc>
              <a:spcBef>
                <a:spcPts val="0"/>
              </a:spcBef>
              <a:spcAft>
                <a:spcPts val="0"/>
              </a:spcAft>
              <a:buNone/>
            </a:pPr>
            <a:endParaRPr sz="800"/>
          </a:p>
          <a:p>
            <a:pPr marL="342900" lvl="0" indent="0" algn="l" rtl="0">
              <a:lnSpc>
                <a:spcPct val="115000"/>
              </a:lnSpc>
              <a:spcBef>
                <a:spcPts val="0"/>
              </a:spcBef>
              <a:spcAft>
                <a:spcPts val="0"/>
              </a:spcAft>
              <a:buNone/>
            </a:pP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4"/>
        <p:cNvGrpSpPr/>
        <p:nvPr/>
      </p:nvGrpSpPr>
      <p:grpSpPr>
        <a:xfrm>
          <a:off x="0" y="0"/>
          <a:ext cx="0" cy="0"/>
          <a:chOff x="0" y="0"/>
          <a:chExt cx="0" cy="0"/>
        </a:xfrm>
      </p:grpSpPr>
      <p:sp>
        <p:nvSpPr>
          <p:cNvPr id="1045" name="Google Shape;1045;p104"/>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046" name="Google Shape;1046;p10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047" name="Google Shape;1047;p10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48" name="Google Shape;1048;p10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049" name="Google Shape;1049;p10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050" name="Google Shape;1050;p10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051" name="Google Shape;1051;p104"/>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052" name="Google Shape;1052;p10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053" name="Google Shape;1053;p104"/>
          <p:cNvSpPr txBox="1"/>
          <p:nvPr/>
        </p:nvSpPr>
        <p:spPr>
          <a:xfrm>
            <a:off x="2715025" y="2122575"/>
            <a:ext cx="4814400" cy="2824500"/>
          </a:xfrm>
          <a:prstGeom prst="rect">
            <a:avLst/>
          </a:prstGeom>
          <a:noFill/>
          <a:ln>
            <a:noFill/>
          </a:ln>
        </p:spPr>
        <p:txBody>
          <a:bodyPr spcFirstLastPara="1" wrap="square" lIns="68575" tIns="34275" rIns="68575" bIns="34275" anchor="t" anchorCtr="0">
            <a:spAutoFit/>
          </a:bodyPr>
          <a:lstStyle/>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Purpose is to teach students how to farm vegetables in an ecological and sustainable way. </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Keeping of hens allows the school to teach about animal welfare and egg- and chicken production</a:t>
            </a:r>
            <a:endParaRPr sz="1100">
              <a:solidFill>
                <a:schemeClr val="dk1"/>
              </a:solidFill>
              <a:latin typeface="Archivo"/>
              <a:ea typeface="Archivo"/>
              <a:cs typeface="Archivo"/>
              <a:sym typeface="Archivo"/>
            </a:endParaRPr>
          </a:p>
          <a:p>
            <a:pPr marL="342900" lvl="0" indent="-234950" algn="l" rtl="0">
              <a:lnSpc>
                <a:spcPct val="150000"/>
              </a:lnSpc>
              <a:spcBef>
                <a:spcPts val="0"/>
              </a:spcBef>
              <a:spcAft>
                <a:spcPts val="0"/>
              </a:spcAft>
              <a:buClr>
                <a:schemeClr val="dk1"/>
              </a:buClr>
              <a:buSzPts val="1100"/>
              <a:buFont typeface="Archivo"/>
              <a:buChar char="●"/>
            </a:pPr>
            <a:r>
              <a:rPr lang="en" sz="1100">
                <a:solidFill>
                  <a:schemeClr val="dk1"/>
                </a:solidFill>
                <a:latin typeface="Archivo"/>
                <a:ea typeface="Archivo"/>
                <a:cs typeface="Archivo"/>
                <a:sym typeface="Archivo"/>
              </a:rPr>
              <a:t>Beekeeping allows children to be taught about insects, pollination and their importance in biological diversity</a:t>
            </a:r>
            <a:endParaRPr sz="1100">
              <a:solidFill>
                <a:schemeClr val="dk1"/>
              </a:solidFill>
              <a:latin typeface="Archivo"/>
              <a:ea typeface="Archivo"/>
              <a:cs typeface="Archivo"/>
              <a:sym typeface="Archivo"/>
            </a:endParaRPr>
          </a:p>
          <a:p>
            <a:pPr marL="0" lvl="0" indent="0" algn="l" rtl="0">
              <a:lnSpc>
                <a:spcPct val="150000"/>
              </a:lnSpc>
              <a:spcBef>
                <a:spcPts val="0"/>
              </a:spcBef>
              <a:spcAft>
                <a:spcPts val="0"/>
              </a:spcAft>
              <a:buNone/>
            </a:pPr>
            <a:endParaRPr sz="1100">
              <a:solidFill>
                <a:schemeClr val="dk1"/>
              </a:solidFill>
              <a:latin typeface="Archivo"/>
              <a:ea typeface="Archivo"/>
              <a:cs typeface="Archivo"/>
              <a:sym typeface="Archivo"/>
            </a:endParaRPr>
          </a:p>
          <a:p>
            <a:pPr marL="685800" lvl="0" indent="0" algn="l" rtl="0">
              <a:lnSpc>
                <a:spcPct val="150000"/>
              </a:lnSpc>
              <a:spcBef>
                <a:spcPts val="0"/>
              </a:spcBef>
              <a:spcAft>
                <a:spcPts val="0"/>
              </a:spcAft>
              <a:buNone/>
            </a:pPr>
            <a:r>
              <a:rPr lang="en" sz="1100">
                <a:solidFill>
                  <a:schemeClr val="dk1"/>
                </a:solidFill>
                <a:latin typeface="Archivo"/>
                <a:ea typeface="Archivo"/>
                <a:cs typeface="Archivo"/>
                <a:sym typeface="Archivo"/>
              </a:rPr>
              <a:t>→ throughout these lessons, students gain a better understanding of sustainable choices </a:t>
            </a:r>
            <a:endParaRPr sz="1100">
              <a:solidFill>
                <a:schemeClr val="dk1"/>
              </a:solidFill>
              <a:latin typeface="Archivo"/>
              <a:ea typeface="Archivo"/>
              <a:cs typeface="Archivo"/>
              <a:sym typeface="Archivo"/>
            </a:endParaRPr>
          </a:p>
          <a:p>
            <a:pPr marL="685800" lvl="0" indent="0" algn="l" rtl="0">
              <a:lnSpc>
                <a:spcPct val="150000"/>
              </a:lnSpc>
              <a:spcBef>
                <a:spcPts val="0"/>
              </a:spcBef>
              <a:spcAft>
                <a:spcPts val="0"/>
              </a:spcAft>
              <a:buNone/>
            </a:pPr>
            <a:r>
              <a:rPr lang="en" sz="1100">
                <a:solidFill>
                  <a:schemeClr val="dk1"/>
                </a:solidFill>
                <a:latin typeface="Archivo"/>
                <a:ea typeface="Archivo"/>
                <a:cs typeface="Archivo"/>
                <a:sym typeface="Archivo"/>
              </a:rPr>
              <a:t>and the ability to create food for oneself</a:t>
            </a: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05"/>
          <p:cNvPicPr preferRelativeResize="0"/>
          <p:nvPr/>
        </p:nvPicPr>
        <p:blipFill>
          <a:blip r:embed="rId3">
            <a:alphaModFix/>
          </a:blip>
          <a:stretch>
            <a:fillRect/>
          </a:stretch>
        </p:blipFill>
        <p:spPr>
          <a:xfrm>
            <a:off x="114300" y="114300"/>
            <a:ext cx="4888073" cy="4914901"/>
          </a:xfrm>
          <a:prstGeom prst="rect">
            <a:avLst/>
          </a:prstGeom>
          <a:noFill/>
          <a:ln>
            <a:noFill/>
          </a:ln>
        </p:spPr>
      </p:pic>
      <p:pic>
        <p:nvPicPr>
          <p:cNvPr id="1059" name="Google Shape;1059;p105"/>
          <p:cNvPicPr preferRelativeResize="0"/>
          <p:nvPr/>
        </p:nvPicPr>
        <p:blipFill>
          <a:blip r:embed="rId4">
            <a:alphaModFix/>
          </a:blip>
          <a:stretch>
            <a:fillRect/>
          </a:stretch>
        </p:blipFill>
        <p:spPr>
          <a:xfrm>
            <a:off x="5132029" y="1166044"/>
            <a:ext cx="3913029" cy="240462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3"/>
        <p:cNvGrpSpPr/>
        <p:nvPr/>
      </p:nvGrpSpPr>
      <p:grpSpPr>
        <a:xfrm>
          <a:off x="0" y="0"/>
          <a:ext cx="0" cy="0"/>
          <a:chOff x="0" y="0"/>
          <a:chExt cx="0" cy="0"/>
        </a:xfrm>
      </p:grpSpPr>
      <p:sp>
        <p:nvSpPr>
          <p:cNvPr id="1064" name="Google Shape;1064;p106"/>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Son Skole</a:t>
            </a:r>
            <a:endParaRPr>
              <a:solidFill>
                <a:schemeClr val="dk1"/>
              </a:solidFill>
            </a:endParaRPr>
          </a:p>
        </p:txBody>
      </p:sp>
      <p:sp>
        <p:nvSpPr>
          <p:cNvPr id="1065" name="Google Shape;1065;p106"/>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066" name="Google Shape;1066;p106"/>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067" name="Google Shape;1067;p106"/>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68" name="Google Shape;1068;p106"/>
          <p:cNvSpPr txBox="1"/>
          <p:nvPr/>
        </p:nvSpPr>
        <p:spPr>
          <a:xfrm>
            <a:off x="2900375" y="3529025"/>
            <a:ext cx="2967000" cy="671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Son Skolehage /</a:t>
            </a:r>
            <a:endParaRPr sz="1200">
              <a:solidFill>
                <a:srgbClr val="B4BFCF"/>
              </a:solidFill>
              <a:latin typeface="Archivo Black"/>
              <a:ea typeface="Archivo Black"/>
              <a:cs typeface="Archivo Black"/>
              <a:sym typeface="Archivo Black"/>
            </a:endParaRPr>
          </a:p>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Son School Garden</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2"/>
        <p:cNvGrpSpPr/>
        <p:nvPr/>
      </p:nvGrpSpPr>
      <p:grpSpPr>
        <a:xfrm>
          <a:off x="0" y="0"/>
          <a:ext cx="0" cy="0"/>
          <a:chOff x="0" y="0"/>
          <a:chExt cx="0" cy="0"/>
        </a:xfrm>
      </p:grpSpPr>
      <p:sp>
        <p:nvSpPr>
          <p:cNvPr id="1073" name="Google Shape;1073;p107"/>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Participants</a:t>
            </a:r>
            <a:endParaRPr>
              <a:solidFill>
                <a:schemeClr val="dk1"/>
              </a:solidFill>
            </a:endParaRPr>
          </a:p>
        </p:txBody>
      </p:sp>
      <p:cxnSp>
        <p:nvCxnSpPr>
          <p:cNvPr id="1074" name="Google Shape;1074;p107"/>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075" name="Google Shape;1075;p107"/>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76" name="Google Shape;1076;p107"/>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077" name="Google Shape;1077;p107"/>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078" name="Google Shape;1078;p107"/>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079" name="Google Shape;1079;p107"/>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080" name="Google Shape;1080;p107"/>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081" name="Google Shape;1081;p107"/>
          <p:cNvSpPr txBox="1"/>
          <p:nvPr/>
        </p:nvSpPr>
        <p:spPr>
          <a:xfrm>
            <a:off x="2797325" y="2119650"/>
            <a:ext cx="4358700" cy="22812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Grade 1-7 of Son Skole</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Son seed library</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Skøien Farm</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Norwegian University of life sciences</a:t>
            </a:r>
            <a:endParaRPr sz="1200">
              <a:solidFill>
                <a:schemeClr val="dk1"/>
              </a:solidFill>
              <a:latin typeface="Archivo"/>
              <a:ea typeface="Archivo"/>
              <a:cs typeface="Archivo"/>
              <a:sym typeface="Archivo"/>
            </a:endParaRPr>
          </a:p>
          <a:p>
            <a:pPr marL="9144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Vitenparkens (the knowledge park) school department</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Grønt flagg, an environmental certification for schools and gardens</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Vestby Municipality</a:t>
            </a:r>
            <a:endParaRPr sz="1200">
              <a:solidFill>
                <a:schemeClr val="dk1"/>
              </a:solidFill>
              <a:latin typeface="Archivo"/>
              <a:ea typeface="Archivo"/>
              <a:cs typeface="Archivo"/>
              <a:sym typeface="Archivo"/>
            </a:endParaRPr>
          </a:p>
          <a:p>
            <a:pPr marL="457200" lvl="0" indent="-3048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Movar, drainage, renovation and Fire and rescue</a:t>
            </a:r>
            <a:endParaRPr sz="1200">
              <a:solidFill>
                <a:schemeClr val="dk1"/>
              </a:solidFill>
              <a:latin typeface="Archivo"/>
              <a:ea typeface="Archivo"/>
              <a:cs typeface="Archivo"/>
              <a:sym typeface="Archiv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5"/>
        <p:cNvGrpSpPr/>
        <p:nvPr/>
      </p:nvGrpSpPr>
      <p:grpSpPr>
        <a:xfrm>
          <a:off x="0" y="0"/>
          <a:ext cx="0" cy="0"/>
          <a:chOff x="0" y="0"/>
          <a:chExt cx="0" cy="0"/>
        </a:xfrm>
      </p:grpSpPr>
      <p:sp>
        <p:nvSpPr>
          <p:cNvPr id="1086" name="Google Shape;1086;p108"/>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087" name="Google Shape;1087;p108"/>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088" name="Google Shape;1088;p108"/>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089" name="Google Shape;1089;p108"/>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090" name="Google Shape;1090;p108"/>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091" name="Google Shape;1091;p108"/>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092" name="Google Shape;1092;p108"/>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093" name="Google Shape;1093;p108"/>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094" name="Google Shape;1094;p108"/>
          <p:cNvSpPr txBox="1"/>
          <p:nvPr/>
        </p:nvSpPr>
        <p:spPr>
          <a:xfrm>
            <a:off x="2757474" y="2122575"/>
            <a:ext cx="3543300" cy="15237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Elective course “cultural heritage” </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“Food and health”</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used in any course where it is believed to be useful</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sz="1400">
                <a:solidFill>
                  <a:schemeClr val="dk1"/>
                </a:solidFill>
                <a:latin typeface="Archivo"/>
                <a:ea typeface="Archivo"/>
                <a:cs typeface="Archivo"/>
                <a:sym typeface="Archivo"/>
              </a:rPr>
              <a:t>Grades 8 to 10 </a:t>
            </a: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8"/>
        <p:cNvGrpSpPr/>
        <p:nvPr/>
      </p:nvGrpSpPr>
      <p:grpSpPr>
        <a:xfrm>
          <a:off x="0" y="0"/>
          <a:ext cx="0" cy="0"/>
          <a:chOff x="0" y="0"/>
          <a:chExt cx="0" cy="0"/>
        </a:xfrm>
      </p:grpSpPr>
      <p:sp>
        <p:nvSpPr>
          <p:cNvPr id="1099" name="Google Shape;1099;p109"/>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Activities</a:t>
            </a:r>
            <a:endParaRPr>
              <a:solidFill>
                <a:schemeClr val="dk1"/>
              </a:solidFill>
            </a:endParaRPr>
          </a:p>
        </p:txBody>
      </p:sp>
      <p:cxnSp>
        <p:nvCxnSpPr>
          <p:cNvPr id="1100" name="Google Shape;1100;p109"/>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101" name="Google Shape;1101;p109"/>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102" name="Google Shape;1102;p109"/>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103" name="Google Shape;1103;p109"/>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104" name="Google Shape;1104;p109"/>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105" name="Google Shape;1105;p109"/>
          <p:cNvPicPr preferRelativeResize="0">
            <a:picLocks noGrp="1"/>
          </p:cNvPicPr>
          <p:nvPr>
            <p:ph type="body" idx="1"/>
          </p:nvPr>
        </p:nvPicPr>
        <p:blipFill rotWithShape="1">
          <a:blip r:embed="rId4">
            <a:alphaModFix/>
          </a:blip>
          <a:srcRect/>
          <a:stretch/>
        </p:blipFill>
        <p:spPr>
          <a:xfrm>
            <a:off x="285265" y="2015047"/>
            <a:ext cx="1772700" cy="1113300"/>
          </a:xfrm>
          <a:prstGeom prst="rect">
            <a:avLst/>
          </a:prstGeom>
          <a:noFill/>
          <a:ln>
            <a:noFill/>
          </a:ln>
        </p:spPr>
      </p:pic>
      <p:cxnSp>
        <p:nvCxnSpPr>
          <p:cNvPr id="1106" name="Google Shape;1106;p109"/>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107" name="Google Shape;1107;p109"/>
          <p:cNvSpPr txBox="1"/>
          <p:nvPr/>
        </p:nvSpPr>
        <p:spPr>
          <a:xfrm>
            <a:off x="2715025" y="2122575"/>
            <a:ext cx="4775100" cy="1559100"/>
          </a:xfrm>
          <a:prstGeom prst="rect">
            <a:avLst/>
          </a:prstGeom>
          <a:noFill/>
          <a:ln>
            <a:noFill/>
          </a:ln>
        </p:spPr>
        <p:txBody>
          <a:bodyPr spcFirstLastPara="1" wrap="square" lIns="68575" tIns="34275" rIns="68575" bIns="34275" anchor="t" anchorCtr="0">
            <a:spAutoFit/>
          </a:bodyPr>
          <a:lstStyle/>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Set off an area where they have planted garden boxes</a:t>
            </a:r>
            <a:endParaRPr sz="1200">
              <a:solidFill>
                <a:schemeClr val="dk1"/>
              </a:solidFill>
              <a:latin typeface="Archivo"/>
              <a:ea typeface="Archivo"/>
              <a:cs typeface="Archivo"/>
              <a:sym typeface="Archivo"/>
            </a:endParaRPr>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Sowing seeds in every classroom</a:t>
            </a:r>
            <a:endParaRPr sz="1200">
              <a:solidFill>
                <a:schemeClr val="dk1"/>
              </a:solidFill>
              <a:latin typeface="Archivo"/>
              <a:ea typeface="Archivo"/>
              <a:cs typeface="Archivo"/>
              <a:sym typeface="Archivo"/>
            </a:endParaRPr>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sow a variety of vegetables in the garden</a:t>
            </a:r>
            <a:endParaRPr sz="1200">
              <a:solidFill>
                <a:schemeClr val="dk1"/>
              </a:solidFill>
              <a:latin typeface="Archivo"/>
              <a:ea typeface="Archivo"/>
              <a:cs typeface="Archivo"/>
              <a:sym typeface="Archivo"/>
            </a:endParaRPr>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Create a variety of nature-supporting projects including Hedgehog-houses, insect-hotels, birdhouses, and terrariums. </a:t>
            </a:r>
            <a:endParaRPr sz="1200">
              <a:solidFill>
                <a:schemeClr val="dk1"/>
              </a:solidFill>
              <a:latin typeface="Archivo"/>
              <a:ea typeface="Archivo"/>
              <a:cs typeface="Archivo"/>
              <a:sym typeface="Archivo"/>
            </a:endParaRPr>
          </a:p>
          <a:p>
            <a:pPr marL="342900" lvl="0" indent="-241300" algn="l" rtl="0">
              <a:lnSpc>
                <a:spcPct val="115000"/>
              </a:lnSpc>
              <a:spcBef>
                <a:spcPts val="0"/>
              </a:spcBef>
              <a:spcAft>
                <a:spcPts val="0"/>
              </a:spcAft>
              <a:buClr>
                <a:schemeClr val="dk1"/>
              </a:buClr>
              <a:buSzPts val="1200"/>
              <a:buFont typeface="Archivo"/>
              <a:buChar char="●"/>
            </a:pPr>
            <a:r>
              <a:rPr lang="en" sz="1200">
                <a:solidFill>
                  <a:schemeClr val="dk1"/>
                </a:solidFill>
                <a:latin typeface="Archivo"/>
                <a:ea typeface="Archivo"/>
                <a:cs typeface="Archivo"/>
                <a:sym typeface="Archivo"/>
              </a:rPr>
              <a:t>Create compost, both “warm composting” and “Bokashi”</a:t>
            </a:r>
            <a:endParaRPr sz="1000">
              <a:solidFill>
                <a:schemeClr val="dk1"/>
              </a:solidFill>
              <a:latin typeface="Archivo"/>
              <a:ea typeface="Archivo"/>
              <a:cs typeface="Archivo"/>
              <a:sym typeface="Archivo"/>
            </a:endParaRPr>
          </a:p>
          <a:p>
            <a:pPr marL="342900" lvl="0" indent="0" algn="l" rtl="0">
              <a:lnSpc>
                <a:spcPct val="115000"/>
              </a:lnSpc>
              <a:spcBef>
                <a:spcPts val="0"/>
              </a:spcBef>
              <a:spcAft>
                <a:spcPts val="0"/>
              </a:spcAft>
              <a:buNone/>
            </a:pPr>
            <a:endParaRPr sz="14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1"/>
        <p:cNvGrpSpPr/>
        <p:nvPr/>
      </p:nvGrpSpPr>
      <p:grpSpPr>
        <a:xfrm>
          <a:off x="0" y="0"/>
          <a:ext cx="0" cy="0"/>
          <a:chOff x="0" y="0"/>
          <a:chExt cx="0" cy="0"/>
        </a:xfrm>
      </p:grpSpPr>
      <p:sp>
        <p:nvSpPr>
          <p:cNvPr id="1112" name="Google Shape;1112;p110"/>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a:solidFill>
                  <a:schemeClr val="dk1"/>
                </a:solidFill>
              </a:rPr>
              <a:t>NBS Projects Outside Schools</a:t>
            </a:r>
            <a:endParaRPr>
              <a:solidFill>
                <a:schemeClr val="dk1"/>
              </a:solidFill>
            </a:endParaRPr>
          </a:p>
        </p:txBody>
      </p:sp>
      <p:sp>
        <p:nvSpPr>
          <p:cNvPr id="1113" name="Google Shape;1113;p110"/>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114" name="Google Shape;1114;p110"/>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115" name="Google Shape;1115;p110"/>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Håkvik Skole</a:t>
            </a:r>
            <a:endParaRPr>
              <a:solidFill>
                <a:schemeClr val="dk1"/>
              </a:solidFill>
            </a:endParaRPr>
          </a:p>
        </p:txBody>
      </p:sp>
      <p:sp>
        <p:nvSpPr>
          <p:cNvPr id="346" name="Google Shape;346;p48"/>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347" name="Google Shape;347;p48"/>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348" name="Google Shape;348;p48"/>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49" name="Google Shape;349;p48"/>
          <p:cNvSpPr txBox="1"/>
          <p:nvPr/>
        </p:nvSpPr>
        <p:spPr>
          <a:xfrm>
            <a:off x="2900363" y="3529013"/>
            <a:ext cx="4486200" cy="4146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Helt Elektrisk / Completely Electric</a:t>
            </a:r>
            <a:endParaRPr sz="1200" b="0" i="0" u="none" strike="noStrike" cap="none">
              <a:solidFill>
                <a:srgbClr val="B4BFCF"/>
              </a:solidFill>
              <a:latin typeface="Archivo Black"/>
              <a:ea typeface="Archivo Black"/>
              <a:cs typeface="Archivo Black"/>
              <a:sym typeface="Archivo Black"/>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9"/>
        <p:cNvGrpSpPr/>
        <p:nvPr/>
      </p:nvGrpSpPr>
      <p:grpSpPr>
        <a:xfrm>
          <a:off x="0" y="0"/>
          <a:ext cx="0" cy="0"/>
          <a:chOff x="0" y="0"/>
          <a:chExt cx="0" cy="0"/>
        </a:xfrm>
      </p:grpSpPr>
      <p:sp>
        <p:nvSpPr>
          <p:cNvPr id="1120" name="Google Shape;1120;p111"/>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Bee Housing</a:t>
            </a:r>
            <a:endParaRPr>
              <a:solidFill>
                <a:schemeClr val="dk1"/>
              </a:solidFill>
            </a:endParaRPr>
          </a:p>
        </p:txBody>
      </p:sp>
      <p:sp>
        <p:nvSpPr>
          <p:cNvPr id="1121" name="Google Shape;1121;p111"/>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122" name="Google Shape;1122;p111"/>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123" name="Google Shape;1123;p111"/>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7"/>
        <p:cNvGrpSpPr/>
        <p:nvPr/>
      </p:nvGrpSpPr>
      <p:grpSpPr>
        <a:xfrm>
          <a:off x="0" y="0"/>
          <a:ext cx="0" cy="0"/>
          <a:chOff x="0" y="0"/>
          <a:chExt cx="0" cy="0"/>
        </a:xfrm>
      </p:grpSpPr>
      <p:sp>
        <p:nvSpPr>
          <p:cNvPr id="1128" name="Google Shape;1128;p112"/>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129" name="Google Shape;1129;p112"/>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130" name="Google Shape;1130;p112"/>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131" name="Google Shape;1131;p112"/>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132" name="Google Shape;1132;p112"/>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133" name="Google Shape;1133;p112"/>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134" name="Google Shape;1134;p112"/>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1135" name="Google Shape;1135;p112"/>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136" name="Google Shape;1136;p112"/>
          <p:cNvSpPr txBox="1"/>
          <p:nvPr/>
        </p:nvSpPr>
        <p:spPr>
          <a:xfrm>
            <a:off x="2757474" y="2122575"/>
            <a:ext cx="3543300" cy="17715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Building bee housing with recyclable materials</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Simple and fun activity for children to preserve bee hives</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Campaign started by Sunniva, a Norwegian juice company</a:t>
            </a: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pic>
        <p:nvPicPr>
          <p:cNvPr id="1137" name="Google Shape;1137;p112"/>
          <p:cNvPicPr preferRelativeResize="0"/>
          <p:nvPr/>
        </p:nvPicPr>
        <p:blipFill>
          <a:blip r:embed="rId5">
            <a:alphaModFix/>
          </a:blip>
          <a:stretch>
            <a:fillRect/>
          </a:stretch>
        </p:blipFill>
        <p:spPr>
          <a:xfrm>
            <a:off x="335188" y="2122575"/>
            <a:ext cx="1672750" cy="2230325"/>
          </a:xfrm>
          <a:prstGeom prst="rect">
            <a:avLst/>
          </a:prstGeom>
          <a:noFill/>
          <a:ln>
            <a:noFill/>
          </a:ln>
        </p:spPr>
      </p:pic>
      <p:pic>
        <p:nvPicPr>
          <p:cNvPr id="1138" name="Google Shape;1138;p112"/>
          <p:cNvPicPr preferRelativeResize="0"/>
          <p:nvPr/>
        </p:nvPicPr>
        <p:blipFill>
          <a:blip r:embed="rId6">
            <a:alphaModFix/>
          </a:blip>
          <a:stretch>
            <a:fillRect/>
          </a:stretch>
        </p:blipFill>
        <p:spPr>
          <a:xfrm>
            <a:off x="5693625" y="3894075"/>
            <a:ext cx="1693760" cy="1055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2"/>
        <p:cNvGrpSpPr/>
        <p:nvPr/>
      </p:nvGrpSpPr>
      <p:grpSpPr>
        <a:xfrm>
          <a:off x="0" y="0"/>
          <a:ext cx="0" cy="0"/>
          <a:chOff x="0" y="0"/>
          <a:chExt cx="0" cy="0"/>
        </a:xfrm>
      </p:grpSpPr>
      <p:sp>
        <p:nvSpPr>
          <p:cNvPr id="1143" name="Google Shape;1143;p113"/>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Bykuben, Oslo</a:t>
            </a:r>
            <a:endParaRPr>
              <a:solidFill>
                <a:schemeClr val="dk1"/>
              </a:solidFill>
            </a:endParaRPr>
          </a:p>
        </p:txBody>
      </p:sp>
      <p:sp>
        <p:nvSpPr>
          <p:cNvPr id="1144" name="Google Shape;1144;p113"/>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145" name="Google Shape;1145;p113"/>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146" name="Google Shape;1146;p113"/>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0"/>
        <p:cNvGrpSpPr/>
        <p:nvPr/>
      </p:nvGrpSpPr>
      <p:grpSpPr>
        <a:xfrm>
          <a:off x="0" y="0"/>
          <a:ext cx="0" cy="0"/>
          <a:chOff x="0" y="0"/>
          <a:chExt cx="0" cy="0"/>
        </a:xfrm>
      </p:grpSpPr>
      <p:sp>
        <p:nvSpPr>
          <p:cNvPr id="1151" name="Google Shape;1151;p114"/>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152" name="Google Shape;1152;p11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153" name="Google Shape;1153;p11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154" name="Google Shape;1154;p11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155" name="Google Shape;1155;p11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156" name="Google Shape;1156;p11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157" name="Google Shape;1157;p114"/>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1158" name="Google Shape;1158;p11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159" name="Google Shape;1159;p114"/>
          <p:cNvSpPr txBox="1"/>
          <p:nvPr/>
        </p:nvSpPr>
        <p:spPr>
          <a:xfrm>
            <a:off x="2757475" y="2122575"/>
            <a:ext cx="4108800" cy="17715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Green urban ecological project aiming to balance nature and human activity</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Aims to reach Oslo inhabitants, cooperating with its districts and municipal enterprises</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Project “Oslotrær” plans to plant 100,000 trees in the city by year 2030</a:t>
            </a: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3"/>
        <p:cNvGrpSpPr/>
        <p:nvPr/>
      </p:nvGrpSpPr>
      <p:grpSpPr>
        <a:xfrm>
          <a:off x="0" y="0"/>
          <a:ext cx="0" cy="0"/>
          <a:chOff x="0" y="0"/>
          <a:chExt cx="0" cy="0"/>
        </a:xfrm>
      </p:grpSpPr>
      <p:sp>
        <p:nvSpPr>
          <p:cNvPr id="1164" name="Google Shape;1164;p115"/>
          <p:cNvSpPr txBox="1">
            <a:spLocks noGrp="1"/>
          </p:cNvSpPr>
          <p:nvPr>
            <p:ph type="ctrTitle"/>
          </p:nvPr>
        </p:nvSpPr>
        <p:spPr>
          <a:xfrm>
            <a:off x="2900375" y="2190756"/>
            <a:ext cx="44862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a:solidFill>
                  <a:schemeClr val="dk1"/>
                </a:solidFill>
              </a:rPr>
              <a:t>Kompostringen, Bergen</a:t>
            </a:r>
            <a:endParaRPr>
              <a:solidFill>
                <a:schemeClr val="dk1"/>
              </a:solidFill>
            </a:endParaRPr>
          </a:p>
        </p:txBody>
      </p:sp>
      <p:sp>
        <p:nvSpPr>
          <p:cNvPr id="1165" name="Google Shape;1165;p115"/>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166" name="Google Shape;1166;p115"/>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167" name="Google Shape;1167;p115"/>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1"/>
        <p:cNvGrpSpPr/>
        <p:nvPr/>
      </p:nvGrpSpPr>
      <p:grpSpPr>
        <a:xfrm>
          <a:off x="0" y="0"/>
          <a:ext cx="0" cy="0"/>
          <a:chOff x="0" y="0"/>
          <a:chExt cx="0" cy="0"/>
        </a:xfrm>
      </p:grpSpPr>
      <p:sp>
        <p:nvSpPr>
          <p:cNvPr id="1172" name="Google Shape;1172;p116"/>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173" name="Google Shape;1173;p116"/>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174" name="Google Shape;1174;p116"/>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175" name="Google Shape;1175;p116"/>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176" name="Google Shape;1176;p116"/>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177" name="Google Shape;1177;p116"/>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178" name="Google Shape;1178;p116"/>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1179" name="Google Shape;1179;p116"/>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180" name="Google Shape;1180;p116"/>
          <p:cNvSpPr txBox="1"/>
          <p:nvPr/>
        </p:nvSpPr>
        <p:spPr>
          <a:xfrm>
            <a:off x="2757475" y="2122575"/>
            <a:ext cx="4108800" cy="15237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An initiative by Bybonden (city farmer) and Lystgården</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Citizens can stop by and drop off food waste to get composted soil in return, or donate them to local farmers</a:t>
            </a:r>
            <a:endParaRPr sz="140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4"/>
        <p:cNvGrpSpPr/>
        <p:nvPr/>
      </p:nvGrpSpPr>
      <p:grpSpPr>
        <a:xfrm>
          <a:off x="0" y="0"/>
          <a:ext cx="0" cy="0"/>
          <a:chOff x="0" y="0"/>
          <a:chExt cx="0" cy="0"/>
        </a:xfrm>
      </p:grpSpPr>
      <p:sp>
        <p:nvSpPr>
          <p:cNvPr id="1185" name="Google Shape;1185;p117"/>
          <p:cNvSpPr txBox="1">
            <a:spLocks noGrp="1"/>
          </p:cNvSpPr>
          <p:nvPr>
            <p:ph type="ctrTitle"/>
          </p:nvPr>
        </p:nvSpPr>
        <p:spPr>
          <a:xfrm>
            <a:off x="2900375" y="2190750"/>
            <a:ext cx="51747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a:solidFill>
                  <a:schemeClr val="dk1"/>
                </a:solidFill>
              </a:rPr>
              <a:t>Opening Water Streams,Trondheim</a:t>
            </a:r>
            <a:endParaRPr>
              <a:solidFill>
                <a:schemeClr val="dk1"/>
              </a:solidFill>
            </a:endParaRPr>
          </a:p>
        </p:txBody>
      </p:sp>
      <p:sp>
        <p:nvSpPr>
          <p:cNvPr id="1186" name="Google Shape;1186;p117"/>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187" name="Google Shape;1187;p117"/>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188" name="Google Shape;1188;p117"/>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sp>
        <p:nvSpPr>
          <p:cNvPr id="1193" name="Google Shape;1193;p118"/>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194" name="Google Shape;1194;p118"/>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195" name="Google Shape;1195;p118"/>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196" name="Google Shape;1196;p118"/>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197" name="Google Shape;1197;p118"/>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198" name="Google Shape;1198;p118"/>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199" name="Google Shape;1199;p118"/>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1200" name="Google Shape;1200;p118"/>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201" name="Google Shape;1201;p118"/>
          <p:cNvSpPr txBox="1"/>
          <p:nvPr/>
        </p:nvSpPr>
        <p:spPr>
          <a:xfrm>
            <a:off x="2757475" y="2122575"/>
            <a:ext cx="4108800" cy="12759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In collaboration with SINTEF’s Klima 2050</a:t>
            </a:r>
            <a:endParaRPr>
              <a:solidFill>
                <a:schemeClr val="dk1"/>
              </a:solidFill>
              <a:latin typeface="Archivo"/>
              <a:ea typeface="Archivo"/>
              <a:cs typeface="Archivo"/>
              <a:sym typeface="Archivo"/>
            </a:endParaRPr>
          </a:p>
          <a:p>
            <a:pPr marL="342900" lvl="0"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Provides a recreational area while also providing better pre-conditions for changed rainfall patterns</a:t>
            </a:r>
            <a:endParaRPr>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pic>
        <p:nvPicPr>
          <p:cNvPr id="1026" name="Picture 2" descr="Åpne bekker redder byene fra oversvømmelse | SINTEF">
            <a:extLst>
              <a:ext uri="{FF2B5EF4-FFF2-40B4-BE49-F238E27FC236}">
                <a16:creationId xmlns:a16="http://schemas.microsoft.com/office/drawing/2014/main" xmlns="" id="{C1131783-E9E5-03EB-8482-08DC880FB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4048" y="3243310"/>
            <a:ext cx="1905411" cy="1275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abekken - Hiking - Visit Trondheim">
            <a:extLst>
              <a:ext uri="{FF2B5EF4-FFF2-40B4-BE49-F238E27FC236}">
                <a16:creationId xmlns:a16="http://schemas.microsoft.com/office/drawing/2014/main" xmlns="" id="{F3C27A0D-0C4F-8538-97CF-C470866E5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6031" y="3197060"/>
            <a:ext cx="2180620" cy="16354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5"/>
        <p:cNvGrpSpPr/>
        <p:nvPr/>
      </p:nvGrpSpPr>
      <p:grpSpPr>
        <a:xfrm>
          <a:off x="0" y="0"/>
          <a:ext cx="0" cy="0"/>
          <a:chOff x="0" y="0"/>
          <a:chExt cx="0" cy="0"/>
        </a:xfrm>
      </p:grpSpPr>
      <p:sp>
        <p:nvSpPr>
          <p:cNvPr id="1206" name="Google Shape;1206;p119"/>
          <p:cNvSpPr txBox="1">
            <a:spLocks noGrp="1"/>
          </p:cNvSpPr>
          <p:nvPr>
            <p:ph type="ctrTitle"/>
          </p:nvPr>
        </p:nvSpPr>
        <p:spPr>
          <a:xfrm>
            <a:off x="2900375" y="2190750"/>
            <a:ext cx="5174700" cy="762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Archivo"/>
              <a:buNone/>
            </a:pPr>
            <a:r>
              <a:rPr lang="en">
                <a:solidFill>
                  <a:schemeClr val="dk1"/>
                </a:solidFill>
              </a:rPr>
              <a:t>Tenk Tre</a:t>
            </a:r>
            <a:endParaRPr>
              <a:solidFill>
                <a:schemeClr val="dk1"/>
              </a:solidFill>
            </a:endParaRPr>
          </a:p>
        </p:txBody>
      </p:sp>
      <p:sp>
        <p:nvSpPr>
          <p:cNvPr id="1207" name="Google Shape;1207;p119"/>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208" name="Google Shape;1208;p119"/>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209" name="Google Shape;1209;p119"/>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210" name="Google Shape;1210;p119"/>
          <p:cNvSpPr txBox="1"/>
          <p:nvPr/>
        </p:nvSpPr>
        <p:spPr>
          <a:xfrm>
            <a:off x="2900375" y="3529025"/>
            <a:ext cx="2967000" cy="6714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rgbClr val="B4BFCF"/>
              </a:buClr>
              <a:buSzPts val="1200"/>
              <a:buFont typeface="Archivo Black"/>
              <a:buNone/>
            </a:pPr>
            <a:r>
              <a:rPr lang="en" sz="1200">
                <a:solidFill>
                  <a:srgbClr val="B4BFCF"/>
                </a:solidFill>
                <a:latin typeface="Archivo Black"/>
                <a:ea typeface="Archivo Black"/>
                <a:cs typeface="Archivo Black"/>
                <a:sym typeface="Archivo Black"/>
              </a:rPr>
              <a:t>Think Tree</a:t>
            </a:r>
            <a:endParaRPr sz="1200">
              <a:solidFill>
                <a:srgbClr val="B4BFCF"/>
              </a:solidFill>
              <a:latin typeface="Archivo Black"/>
              <a:ea typeface="Archivo Black"/>
              <a:cs typeface="Archivo Black"/>
              <a:sym typeface="Archivo Black"/>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4"/>
        <p:cNvGrpSpPr/>
        <p:nvPr/>
      </p:nvGrpSpPr>
      <p:grpSpPr>
        <a:xfrm>
          <a:off x="0" y="0"/>
          <a:ext cx="0" cy="0"/>
          <a:chOff x="0" y="0"/>
          <a:chExt cx="0" cy="0"/>
        </a:xfrm>
      </p:grpSpPr>
      <p:sp>
        <p:nvSpPr>
          <p:cNvPr id="1215" name="Google Shape;1215;p120"/>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216" name="Google Shape;1216;p120"/>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217" name="Google Shape;1217;p120"/>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218" name="Google Shape;1218;p120"/>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219" name="Google Shape;1219;p120"/>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220" name="Google Shape;1220;p120"/>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221" name="Google Shape;1221;p120"/>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1222" name="Google Shape;1222;p120"/>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223" name="Google Shape;1223;p120"/>
          <p:cNvSpPr txBox="1"/>
          <p:nvPr/>
        </p:nvSpPr>
        <p:spPr>
          <a:xfrm>
            <a:off x="2757475" y="2122575"/>
            <a:ext cx="4108800" cy="2299061"/>
          </a:xfrm>
          <a:prstGeom prst="rect">
            <a:avLst/>
          </a:prstGeom>
          <a:noFill/>
          <a:ln>
            <a:noFill/>
          </a:ln>
        </p:spPr>
        <p:txBody>
          <a:bodyPr spcFirstLastPara="1" wrap="square" lIns="68575" tIns="34275" rIns="68575" bIns="34275" anchor="t" anchorCtr="0">
            <a:spAutoFit/>
          </a:bodyPr>
          <a:lstStyle/>
          <a:p>
            <a:pPr marL="342900" indent="-254000">
              <a:lnSpc>
                <a:spcPct val="115000"/>
              </a:lnSpc>
              <a:buClr>
                <a:schemeClr val="dk1"/>
              </a:buClr>
              <a:buSzPts val="1400"/>
              <a:buFont typeface="Archivo"/>
              <a:buChar char="●"/>
            </a:pPr>
            <a:r>
              <a:rPr lang="en-US" dirty="0" err="1">
                <a:solidFill>
                  <a:schemeClr val="dk1"/>
                </a:solidFill>
                <a:latin typeface="Archivo"/>
              </a:rPr>
              <a:t>Tenk</a:t>
            </a:r>
            <a:r>
              <a:rPr lang="en-US" dirty="0">
                <a:solidFill>
                  <a:schemeClr val="dk1"/>
                </a:solidFill>
                <a:latin typeface="Archivo"/>
              </a:rPr>
              <a:t> Tre directly translates to "Think wood" and is an industry initiative from a number of companies and organizations within the Norwegian forest and wood industry. </a:t>
            </a:r>
          </a:p>
          <a:p>
            <a:pPr marL="342900" lvl="0" indent="-254000" algn="l" rtl="0">
              <a:lnSpc>
                <a:spcPct val="115000"/>
              </a:lnSpc>
              <a:spcBef>
                <a:spcPts val="0"/>
              </a:spcBef>
              <a:spcAft>
                <a:spcPts val="0"/>
              </a:spcAft>
              <a:buClr>
                <a:schemeClr val="dk1"/>
              </a:buClr>
              <a:buSzPts val="1400"/>
              <a:buFont typeface="Archivo"/>
              <a:buChar char="●"/>
            </a:pPr>
            <a:r>
              <a:rPr lang="pl-PL" dirty="0" err="1">
                <a:solidFill>
                  <a:schemeClr val="dk1"/>
                </a:solidFill>
                <a:latin typeface="Archivo"/>
                <a:ea typeface="Archivo"/>
                <a:cs typeface="Archivo"/>
                <a:sym typeface="Archivo"/>
              </a:rPr>
              <a:t>Undertakes</a:t>
            </a:r>
            <a:r>
              <a:rPr lang="pl-PL" dirty="0">
                <a:solidFill>
                  <a:schemeClr val="dk1"/>
                </a:solidFill>
                <a:latin typeface="Archivo"/>
                <a:ea typeface="Archivo"/>
                <a:cs typeface="Archivo"/>
                <a:sym typeface="Archivo"/>
              </a:rPr>
              <a:t> a lot of </a:t>
            </a:r>
            <a:r>
              <a:rPr lang="pl-PL" dirty="0" err="1">
                <a:solidFill>
                  <a:schemeClr val="dk1"/>
                </a:solidFill>
                <a:latin typeface="Archivo"/>
                <a:ea typeface="Archivo"/>
                <a:cs typeface="Archivo"/>
                <a:sym typeface="Archivo"/>
              </a:rPr>
              <a:t>initatives</a:t>
            </a:r>
            <a:r>
              <a:rPr lang="pl-PL" dirty="0">
                <a:solidFill>
                  <a:schemeClr val="dk1"/>
                </a:solidFill>
                <a:latin typeface="Archivo"/>
                <a:ea typeface="Archivo"/>
                <a:cs typeface="Archivo"/>
                <a:sym typeface="Archivo"/>
              </a:rPr>
              <a:t>, ex. </a:t>
            </a:r>
            <a:r>
              <a:rPr lang="en" dirty="0">
                <a:solidFill>
                  <a:schemeClr val="dk1"/>
                </a:solidFill>
                <a:latin typeface="Archivo"/>
                <a:ea typeface="Archivo"/>
                <a:cs typeface="Archivo"/>
                <a:sym typeface="Archivo"/>
              </a:rPr>
              <a:t>National tree planting day for children in Spring 2021 to enhance local forests</a:t>
            </a:r>
            <a:endParaRPr sz="1400" dirty="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dirty="0">
                <a:solidFill>
                  <a:schemeClr val="dk1"/>
                </a:solidFill>
                <a:latin typeface="Archivo"/>
                <a:ea typeface="Archivo"/>
                <a:cs typeface="Archivo"/>
                <a:sym typeface="Archivo"/>
              </a:rPr>
              <a:t>5th grade - 6th grade students</a:t>
            </a:r>
            <a:endParaRPr sz="1400" dirty="0">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49"/>
          <p:cNvSpPr txBox="1">
            <a:spLocks noGrp="1"/>
          </p:cNvSpPr>
          <p:nvPr>
            <p:ph type="title"/>
          </p:nvPr>
        </p:nvSpPr>
        <p:spPr>
          <a:xfrm>
            <a:off x="2757473"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Central Actors</a:t>
            </a:r>
            <a:endParaRPr>
              <a:solidFill>
                <a:schemeClr val="dk1"/>
              </a:solidFill>
            </a:endParaRPr>
          </a:p>
        </p:txBody>
      </p:sp>
      <p:pic>
        <p:nvPicPr>
          <p:cNvPr id="355" name="Google Shape;355;p49"/>
          <p:cNvPicPr preferRelativeResize="0"/>
          <p:nvPr/>
        </p:nvPicPr>
        <p:blipFill rotWithShape="1">
          <a:blip r:embed="rId3">
            <a:alphaModFix/>
          </a:blip>
          <a:srcRect l="-41602" t="5675" r="45077" b="5914"/>
          <a:stretch/>
        </p:blipFill>
        <p:spPr>
          <a:xfrm>
            <a:off x="2355194" y="0"/>
            <a:ext cx="5600712" cy="5129810"/>
          </a:xfrm>
          <a:prstGeom prst="rect">
            <a:avLst/>
          </a:prstGeom>
          <a:noFill/>
          <a:ln>
            <a:noFill/>
          </a:ln>
        </p:spPr>
      </p:pic>
      <p:cxnSp>
        <p:nvCxnSpPr>
          <p:cNvPr id="356" name="Google Shape;356;p49"/>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57" name="Google Shape;357;p49"/>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58" name="Google Shape;358;p49"/>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chivo"/>
                <a:ea typeface="Archivo"/>
                <a:cs typeface="Archivo"/>
                <a:sym typeface="Archivo"/>
              </a:rPr>
              <a:t>Håkvik Skole</a:t>
            </a:r>
            <a:endParaRPr sz="1100"/>
          </a:p>
        </p:txBody>
      </p:sp>
      <p:pic>
        <p:nvPicPr>
          <p:cNvPr id="359" name="Google Shape;359;p49"/>
          <p:cNvPicPr preferRelativeResize="0"/>
          <p:nvPr/>
        </p:nvPicPr>
        <p:blipFill rotWithShape="1">
          <a:blip r:embed="rId4">
            <a:alphaModFix/>
          </a:blip>
          <a:srcRect r="74374"/>
          <a:stretch/>
        </p:blipFill>
        <p:spPr>
          <a:xfrm>
            <a:off x="-3945937" y="-650887"/>
            <a:ext cx="2343134" cy="5143500"/>
          </a:xfrm>
          <a:prstGeom prst="rect">
            <a:avLst/>
          </a:prstGeom>
          <a:noFill/>
          <a:ln>
            <a:noFill/>
          </a:ln>
        </p:spPr>
      </p:pic>
      <p:cxnSp>
        <p:nvCxnSpPr>
          <p:cNvPr id="360" name="Google Shape;360;p49"/>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361" name="Google Shape;361;p49"/>
          <p:cNvSpPr txBox="1"/>
          <p:nvPr/>
        </p:nvSpPr>
        <p:spPr>
          <a:xfrm>
            <a:off x="2757469" y="2122575"/>
            <a:ext cx="4075800" cy="1800900"/>
          </a:xfrm>
          <a:prstGeom prst="rect">
            <a:avLst/>
          </a:prstGeom>
          <a:noFill/>
          <a:ln>
            <a:noFill/>
          </a:ln>
        </p:spPr>
        <p:txBody>
          <a:bodyPr spcFirstLastPara="1" wrap="square" lIns="68575" tIns="34275" rIns="68575" bIns="34275" anchor="t" anchorCtr="0">
            <a:spAutoFit/>
          </a:bodyPr>
          <a:lstStyle/>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1st to 7th grade students, with teachers, at Håkvik Skole.</a:t>
            </a:r>
            <a:endParaRPr sz="1800">
              <a:solidFill>
                <a:schemeClr val="dk1"/>
              </a:solidFill>
              <a:latin typeface="Archivo"/>
              <a:ea typeface="Archivo"/>
              <a:cs typeface="Archivo"/>
              <a:sym typeface="Archivo"/>
            </a:endParaRPr>
          </a:p>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Nordkraft AS.</a:t>
            </a:r>
            <a:endParaRPr sz="1800">
              <a:solidFill>
                <a:schemeClr val="dk1"/>
              </a:solidFill>
              <a:latin typeface="Archivo"/>
              <a:ea typeface="Archivo"/>
              <a:cs typeface="Archivo"/>
              <a:sym typeface="Archivo"/>
            </a:endParaRPr>
          </a:p>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Ofoten Outdoor-Agency.</a:t>
            </a:r>
            <a:endParaRPr sz="1800">
              <a:solidFill>
                <a:schemeClr val="dk1"/>
              </a:solidFill>
              <a:latin typeface="Archivo"/>
              <a:ea typeface="Archivo"/>
              <a:cs typeface="Archivo"/>
              <a:sym typeface="Archivo"/>
            </a:endParaRPr>
          </a:p>
          <a:p>
            <a:pPr marL="342900" lvl="0" indent="-279400" algn="l" rtl="0">
              <a:spcBef>
                <a:spcPts val="900"/>
              </a:spcBef>
              <a:spcAft>
                <a:spcPts val="0"/>
              </a:spcAft>
              <a:buClr>
                <a:schemeClr val="lt2"/>
              </a:buClr>
              <a:buSzPts val="1800"/>
              <a:buChar char="●"/>
            </a:pPr>
            <a:r>
              <a:rPr lang="en" sz="1800">
                <a:solidFill>
                  <a:schemeClr val="dk1"/>
                </a:solidFill>
                <a:latin typeface="Archivo"/>
                <a:ea typeface="Archivo"/>
                <a:cs typeface="Archivo"/>
                <a:sym typeface="Archivo"/>
              </a:rPr>
              <a:t>UiT.</a:t>
            </a:r>
            <a:endParaRPr sz="1800">
              <a:solidFill>
                <a:schemeClr val="dk1"/>
              </a:solidFill>
              <a:latin typeface="Archivo"/>
              <a:ea typeface="Archivo"/>
              <a:cs typeface="Archivo"/>
              <a:sym typeface="Archivo"/>
            </a:endParaRPr>
          </a:p>
        </p:txBody>
      </p:sp>
      <p:pic>
        <p:nvPicPr>
          <p:cNvPr id="362" name="Google Shape;362;p49"/>
          <p:cNvPicPr preferRelativeResize="0"/>
          <p:nvPr/>
        </p:nvPicPr>
        <p:blipFill>
          <a:blip r:embed="rId5">
            <a:alphaModFix/>
          </a:blip>
          <a:stretch>
            <a:fillRect/>
          </a:stretch>
        </p:blipFill>
        <p:spPr>
          <a:xfrm>
            <a:off x="93526" y="321663"/>
            <a:ext cx="2165499" cy="459057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8"/>
        <p:cNvGrpSpPr/>
        <p:nvPr/>
      </p:nvGrpSpPr>
      <p:grpSpPr>
        <a:xfrm>
          <a:off x="0" y="0"/>
          <a:ext cx="0" cy="0"/>
          <a:chOff x="0" y="0"/>
          <a:chExt cx="0" cy="0"/>
        </a:xfrm>
      </p:grpSpPr>
      <p:sp>
        <p:nvSpPr>
          <p:cNvPr id="1249" name="Google Shape;1249;p123"/>
          <p:cNvSpPr txBox="1">
            <a:spLocks noGrp="1"/>
          </p:cNvSpPr>
          <p:nvPr>
            <p:ph type="ctrTitle"/>
          </p:nvPr>
        </p:nvSpPr>
        <p:spPr>
          <a:xfrm>
            <a:off x="2900375" y="2190750"/>
            <a:ext cx="5174700" cy="762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Archivo"/>
              <a:buNone/>
            </a:pPr>
            <a:r>
              <a:rPr lang="en" dirty="0">
                <a:solidFill>
                  <a:schemeClr val="dk1"/>
                </a:solidFill>
              </a:rPr>
              <a:t>Losæter Urban Garden, Oslo</a:t>
            </a:r>
            <a:endParaRPr dirty="0">
              <a:solidFill>
                <a:schemeClr val="dk1"/>
              </a:solidFill>
            </a:endParaRPr>
          </a:p>
        </p:txBody>
      </p:sp>
      <p:sp>
        <p:nvSpPr>
          <p:cNvPr id="1250" name="Google Shape;1250;p123"/>
          <p:cNvSpPr/>
          <p:nvPr/>
        </p:nvSpPr>
        <p:spPr>
          <a:xfrm>
            <a:off x="0" y="0"/>
            <a:ext cx="2325300" cy="5129700"/>
          </a:xfrm>
          <a:prstGeom prst="rect">
            <a:avLst/>
          </a:prstGeom>
          <a:solidFill>
            <a:srgbClr val="FBFBF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chivo"/>
              <a:ea typeface="Archivo"/>
              <a:cs typeface="Archivo"/>
              <a:sym typeface="Archivo"/>
            </a:endParaRPr>
          </a:p>
        </p:txBody>
      </p:sp>
      <p:pic>
        <p:nvPicPr>
          <p:cNvPr id="1251" name="Google Shape;1251;p123"/>
          <p:cNvPicPr preferRelativeResize="0"/>
          <p:nvPr/>
        </p:nvPicPr>
        <p:blipFill rotWithShape="1">
          <a:blip r:embed="rId3">
            <a:alphaModFix/>
          </a:blip>
          <a:srcRect/>
          <a:stretch/>
        </p:blipFill>
        <p:spPr>
          <a:xfrm>
            <a:off x="466861" y="2080939"/>
            <a:ext cx="1570593" cy="981621"/>
          </a:xfrm>
          <a:prstGeom prst="rect">
            <a:avLst/>
          </a:prstGeom>
          <a:noFill/>
          <a:ln>
            <a:noFill/>
          </a:ln>
        </p:spPr>
      </p:pic>
      <p:cxnSp>
        <p:nvCxnSpPr>
          <p:cNvPr id="1252" name="Google Shape;1252;p123"/>
          <p:cNvCxnSpPr/>
          <p:nvPr/>
        </p:nvCxnSpPr>
        <p:spPr>
          <a:xfrm>
            <a:off x="2325090" y="0"/>
            <a:ext cx="0" cy="51435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6"/>
        <p:cNvGrpSpPr/>
        <p:nvPr/>
      </p:nvGrpSpPr>
      <p:grpSpPr>
        <a:xfrm>
          <a:off x="0" y="0"/>
          <a:ext cx="0" cy="0"/>
          <a:chOff x="0" y="0"/>
          <a:chExt cx="0" cy="0"/>
        </a:xfrm>
      </p:grpSpPr>
      <p:sp>
        <p:nvSpPr>
          <p:cNvPr id="1257" name="Google Shape;1257;p124"/>
          <p:cNvSpPr txBox="1">
            <a:spLocks noGrp="1"/>
          </p:cNvSpPr>
          <p:nvPr>
            <p:ph type="title"/>
          </p:nvPr>
        </p:nvSpPr>
        <p:spPr>
          <a:xfrm>
            <a:off x="2797326" y="624624"/>
            <a:ext cx="5106600" cy="1177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The Project</a:t>
            </a:r>
            <a:endParaRPr>
              <a:solidFill>
                <a:schemeClr val="dk1"/>
              </a:solidFill>
            </a:endParaRPr>
          </a:p>
        </p:txBody>
      </p:sp>
      <p:cxnSp>
        <p:nvCxnSpPr>
          <p:cNvPr id="1258" name="Google Shape;1258;p124"/>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1259" name="Google Shape;1259;p124"/>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1260" name="Google Shape;1260;p124"/>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1261" name="Google Shape;1261;p124"/>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1262" name="Google Shape;1262;p124"/>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1263" name="Google Shape;1263;p124"/>
          <p:cNvPicPr preferRelativeResize="0">
            <a:picLocks noGrp="1"/>
          </p:cNvPicPr>
          <p:nvPr>
            <p:ph type="body" idx="1"/>
          </p:nvPr>
        </p:nvPicPr>
        <p:blipFill rotWithShape="1">
          <a:blip r:embed="rId4">
            <a:alphaModFix/>
          </a:blip>
          <a:srcRect/>
          <a:stretch/>
        </p:blipFill>
        <p:spPr>
          <a:xfrm>
            <a:off x="285290" y="656872"/>
            <a:ext cx="1772700" cy="1113300"/>
          </a:xfrm>
          <a:prstGeom prst="rect">
            <a:avLst/>
          </a:prstGeom>
          <a:noFill/>
          <a:ln>
            <a:noFill/>
          </a:ln>
        </p:spPr>
      </p:pic>
      <p:cxnSp>
        <p:nvCxnSpPr>
          <p:cNvPr id="1264" name="Google Shape;1264;p124"/>
          <p:cNvCxnSpPr/>
          <p:nvPr/>
        </p:nvCxnSpPr>
        <p:spPr>
          <a:xfrm>
            <a:off x="2343137" y="1802395"/>
            <a:ext cx="5600700" cy="0"/>
          </a:xfrm>
          <a:prstGeom prst="straightConnector1">
            <a:avLst/>
          </a:prstGeom>
          <a:noFill/>
          <a:ln w="9525" cap="flat" cmpd="sng">
            <a:solidFill>
              <a:schemeClr val="dk1"/>
            </a:solidFill>
            <a:prstDash val="solid"/>
            <a:miter lim="800000"/>
            <a:headEnd type="none" w="sm" len="sm"/>
            <a:tailEnd type="none" w="sm" len="sm"/>
          </a:ln>
        </p:spPr>
      </p:cxnSp>
      <p:sp>
        <p:nvSpPr>
          <p:cNvPr id="1265" name="Google Shape;1265;p124"/>
          <p:cNvSpPr txBox="1"/>
          <p:nvPr/>
        </p:nvSpPr>
        <p:spPr>
          <a:xfrm>
            <a:off x="2729525" y="1859825"/>
            <a:ext cx="5034600" cy="3506400"/>
          </a:xfrm>
          <a:prstGeom prst="rect">
            <a:avLst/>
          </a:prstGeom>
          <a:noFill/>
          <a:ln>
            <a:noFill/>
          </a:ln>
        </p:spPr>
        <p:txBody>
          <a:bodyPr spcFirstLastPara="1" wrap="square" lIns="68575" tIns="34275" rIns="68575" bIns="34275" anchor="t" anchorCtr="0">
            <a:spAutoFit/>
          </a:bodyPr>
          <a:lstStyle/>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Established in 2011 as an art project</a:t>
            </a:r>
            <a:endParaRPr sz="1400">
              <a:solidFill>
                <a:schemeClr val="dk1"/>
              </a:solidFill>
              <a:latin typeface="Archivo"/>
              <a:ea typeface="Archivo"/>
              <a:cs typeface="Archivo"/>
              <a:sym typeface="Archivo"/>
            </a:endParaRPr>
          </a:p>
          <a:p>
            <a:pPr marL="342900" lvl="0"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Today consists of fields with traditional grains and vegetables, and:</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Living soil</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Compost</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Pallet collars</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A public baking house</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A horticultural therapy project</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Activities, events, and festivals,</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The cabin as a place for meetings and lunch break</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Orchard, beehives, and a birdhouse</a:t>
            </a:r>
            <a:endParaRPr>
              <a:solidFill>
                <a:schemeClr val="dk1"/>
              </a:solidFill>
              <a:latin typeface="Archivo"/>
              <a:ea typeface="Archivo"/>
              <a:cs typeface="Archivo"/>
              <a:sym typeface="Archivo"/>
            </a:endParaRPr>
          </a:p>
          <a:p>
            <a:pPr marL="685800" lvl="1" indent="-254000" algn="l" rtl="0">
              <a:lnSpc>
                <a:spcPct val="115000"/>
              </a:lnSpc>
              <a:spcBef>
                <a:spcPts val="0"/>
              </a:spcBef>
              <a:spcAft>
                <a:spcPts val="0"/>
              </a:spcAft>
              <a:buClr>
                <a:schemeClr val="dk1"/>
              </a:buClr>
              <a:buSzPts val="1400"/>
              <a:buFont typeface="Archivo"/>
              <a:buChar char="○"/>
            </a:pPr>
            <a:r>
              <a:rPr lang="en">
                <a:solidFill>
                  <a:schemeClr val="dk1"/>
                </a:solidFill>
                <a:latin typeface="Archivo"/>
                <a:ea typeface="Archivo"/>
                <a:cs typeface="Archivo"/>
                <a:sym typeface="Archivo"/>
              </a:rPr>
              <a:t>A large greenhouse</a:t>
            </a:r>
            <a:endParaRPr>
              <a:solidFill>
                <a:schemeClr val="dk1"/>
              </a:solidFill>
              <a:latin typeface="Archivo"/>
              <a:ea typeface="Archivo"/>
              <a:cs typeface="Archivo"/>
              <a:sym typeface="Archivo"/>
            </a:endParaRPr>
          </a:p>
          <a:p>
            <a:pPr marL="685800" lvl="1" indent="-234950" algn="l" rtl="0">
              <a:lnSpc>
                <a:spcPct val="115000"/>
              </a:lnSpc>
              <a:spcBef>
                <a:spcPts val="0"/>
              </a:spcBef>
              <a:spcAft>
                <a:spcPts val="0"/>
              </a:spcAft>
              <a:buClr>
                <a:schemeClr val="dk1"/>
              </a:buClr>
              <a:buSzPts val="1100"/>
              <a:buFont typeface="Archivo"/>
              <a:buChar char="○"/>
            </a:pPr>
            <a:r>
              <a:rPr lang="en">
                <a:solidFill>
                  <a:schemeClr val="dk1"/>
                </a:solidFill>
                <a:latin typeface="Archivo"/>
                <a:ea typeface="Archivo"/>
                <a:cs typeface="Archivo"/>
                <a:sym typeface="Archivo"/>
              </a:rPr>
              <a:t>A compost toilet</a:t>
            </a:r>
            <a:endParaRPr>
              <a:solidFill>
                <a:schemeClr val="dk1"/>
              </a:solidFill>
              <a:latin typeface="Archivo"/>
              <a:ea typeface="Archivo"/>
              <a:cs typeface="Archivo"/>
              <a:sym typeface="Archivo"/>
            </a:endParaRPr>
          </a:p>
          <a:p>
            <a:pPr marL="0" lvl="0" indent="0" algn="l" rtl="0">
              <a:lnSpc>
                <a:spcPct val="115000"/>
              </a:lnSpc>
              <a:spcBef>
                <a:spcPts val="0"/>
              </a:spcBef>
              <a:spcAft>
                <a:spcPts val="0"/>
              </a:spcAft>
              <a:buNone/>
            </a:pPr>
            <a:endParaRPr sz="1400"/>
          </a:p>
        </p:txBody>
      </p:sp>
      <p:pic>
        <p:nvPicPr>
          <p:cNvPr id="1266" name="Google Shape;1266;p124"/>
          <p:cNvPicPr preferRelativeResize="0"/>
          <p:nvPr/>
        </p:nvPicPr>
        <p:blipFill>
          <a:blip r:embed="rId5">
            <a:alphaModFix/>
          </a:blip>
          <a:stretch>
            <a:fillRect/>
          </a:stretch>
        </p:blipFill>
        <p:spPr>
          <a:xfrm>
            <a:off x="78738" y="2374175"/>
            <a:ext cx="2185651" cy="14571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125"/>
          <p:cNvPicPr preferRelativeResize="0"/>
          <p:nvPr/>
        </p:nvPicPr>
        <p:blipFill>
          <a:blip r:embed="rId3">
            <a:alphaModFix/>
          </a:blip>
          <a:stretch>
            <a:fillRect/>
          </a:stretch>
        </p:blipFill>
        <p:spPr>
          <a:xfrm>
            <a:off x="434081" y="687506"/>
            <a:ext cx="4848318" cy="3233774"/>
          </a:xfrm>
          <a:prstGeom prst="rect">
            <a:avLst/>
          </a:prstGeom>
          <a:noFill/>
          <a:ln>
            <a:noFill/>
          </a:ln>
        </p:spPr>
      </p:pic>
      <p:pic>
        <p:nvPicPr>
          <p:cNvPr id="1272" name="Google Shape;1272;p125"/>
          <p:cNvPicPr preferRelativeResize="0"/>
          <p:nvPr/>
        </p:nvPicPr>
        <p:blipFill rotWithShape="1">
          <a:blip r:embed="rId4">
            <a:alphaModFix/>
          </a:blip>
          <a:srcRect r="3595" b="1864"/>
          <a:stretch/>
        </p:blipFill>
        <p:spPr>
          <a:xfrm>
            <a:off x="5569125" y="182213"/>
            <a:ext cx="3344174" cy="2270719"/>
          </a:xfrm>
          <a:prstGeom prst="rect">
            <a:avLst/>
          </a:prstGeom>
          <a:noFill/>
          <a:ln>
            <a:noFill/>
          </a:ln>
        </p:spPr>
      </p:pic>
      <p:pic>
        <p:nvPicPr>
          <p:cNvPr id="1273" name="Google Shape;1273;p125"/>
          <p:cNvPicPr preferRelativeResize="0"/>
          <p:nvPr/>
        </p:nvPicPr>
        <p:blipFill>
          <a:blip r:embed="rId5">
            <a:alphaModFix/>
          </a:blip>
          <a:stretch>
            <a:fillRect/>
          </a:stretch>
        </p:blipFill>
        <p:spPr>
          <a:xfrm>
            <a:off x="5628544" y="2694544"/>
            <a:ext cx="3193256" cy="199310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Google Shape;1278;p126"/>
          <p:cNvPicPr preferRelativeResize="0"/>
          <p:nvPr/>
        </p:nvPicPr>
        <p:blipFill>
          <a:blip r:embed="rId3">
            <a:alphaModFix/>
          </a:blip>
          <a:stretch>
            <a:fillRect/>
          </a:stretch>
        </p:blipFill>
        <p:spPr>
          <a:xfrm>
            <a:off x="445331" y="148256"/>
            <a:ext cx="4317846" cy="2880813"/>
          </a:xfrm>
          <a:prstGeom prst="rect">
            <a:avLst/>
          </a:prstGeom>
          <a:noFill/>
          <a:ln>
            <a:noFill/>
          </a:ln>
        </p:spPr>
      </p:pic>
      <p:pic>
        <p:nvPicPr>
          <p:cNvPr id="1279" name="Google Shape;1279;p126"/>
          <p:cNvPicPr preferRelativeResize="0"/>
          <p:nvPr/>
        </p:nvPicPr>
        <p:blipFill rotWithShape="1">
          <a:blip r:embed="rId4">
            <a:alphaModFix/>
          </a:blip>
          <a:srcRect r="3947" b="19"/>
          <a:stretch/>
        </p:blipFill>
        <p:spPr>
          <a:xfrm>
            <a:off x="4546444" y="1844288"/>
            <a:ext cx="4275036" cy="296819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Google Shape;1284;p127"/>
          <p:cNvPicPr preferRelativeResize="0"/>
          <p:nvPr/>
        </p:nvPicPr>
        <p:blipFill>
          <a:blip r:embed="rId3">
            <a:alphaModFix/>
          </a:blip>
          <a:stretch>
            <a:fillRect/>
          </a:stretch>
        </p:blipFill>
        <p:spPr>
          <a:xfrm>
            <a:off x="1539179" y="182194"/>
            <a:ext cx="5910830" cy="432672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217afeffab7_1_0"/>
          <p:cNvSpPr txBox="1"/>
          <p:nvPr/>
        </p:nvSpPr>
        <p:spPr>
          <a:xfrm>
            <a:off x="2326391" y="1621841"/>
            <a:ext cx="4491225" cy="391050"/>
          </a:xfrm>
          <a:prstGeom prst="rect">
            <a:avLst/>
          </a:prstGeom>
          <a:noFill/>
          <a:ln>
            <a:noFill/>
          </a:ln>
        </p:spPr>
        <p:txBody>
          <a:bodyPr spcFirstLastPara="1" wrap="square" lIns="68569" tIns="34275" rIns="68569" bIns="34275" anchor="t" anchorCtr="0">
            <a:noAutofit/>
          </a:bodyPr>
          <a:lstStyle/>
          <a:p>
            <a:pPr algn="ctr">
              <a:lnSpc>
                <a:spcPct val="90000"/>
              </a:lnSpc>
            </a:pPr>
            <a:r>
              <a:rPr lang="pl-PL" sz="2700" dirty="0">
                <a:solidFill>
                  <a:schemeClr val="bg1"/>
                </a:solidFill>
                <a:latin typeface="Arial Black"/>
                <a:ea typeface="Arial Black"/>
                <a:cs typeface="Arial Black"/>
                <a:sym typeface="Arial Black"/>
              </a:rPr>
              <a:t>Dziękuję za uwagę!</a:t>
            </a:r>
            <a:endParaRPr sz="2700" dirty="0">
              <a:solidFill>
                <a:schemeClr val="bg1"/>
              </a:solidFill>
              <a:latin typeface="Arial Black"/>
              <a:ea typeface="Arial Black"/>
              <a:cs typeface="Arial Black"/>
              <a:sym typeface="Arial Black"/>
            </a:endParaRPr>
          </a:p>
        </p:txBody>
      </p:sp>
      <p:sp>
        <p:nvSpPr>
          <p:cNvPr id="61" name="Google Shape;61;g217afeffab7_1_0"/>
          <p:cNvSpPr txBox="1"/>
          <p:nvPr/>
        </p:nvSpPr>
        <p:spPr>
          <a:xfrm>
            <a:off x="1464656" y="4140057"/>
            <a:ext cx="6494625" cy="731204"/>
          </a:xfrm>
          <a:prstGeom prst="rect">
            <a:avLst/>
          </a:prstGeom>
          <a:noFill/>
          <a:ln>
            <a:noFill/>
          </a:ln>
        </p:spPr>
        <p:txBody>
          <a:bodyPr spcFirstLastPara="1" wrap="square" lIns="68569" tIns="68569" rIns="68569" bIns="68569" anchor="t" anchorCtr="0">
            <a:spAutoFit/>
          </a:bodyPr>
          <a:lstStyle/>
          <a:p>
            <a:pPr algn="just">
              <a:lnSpc>
                <a:spcPct val="107000"/>
              </a:lnSpc>
              <a:buSzPts val="1400"/>
            </a:pPr>
            <a:r>
              <a:rPr lang="pl-PL" sz="900" dirty="0">
                <a:solidFill>
                  <a:schemeClr val="bg1"/>
                </a:solidFill>
              </a:rPr>
              <a:t>Projekt powstał w ramach programu Środowisko, Energia i Zmiany Klimatu. Dofinansowanie pochodzi ze środków Mechanizmu Finansowego Europejskiego Obszaru Gospodarczego 2014-2021 oraz budżetu państwa. Projekt realizuje Obszar Metropolitalny Gdańsk-Gdynia-Sopot we współpracy z partnerem merytorycznym Gdańskie Wody oraz partnerem zagranicznym I</a:t>
            </a:r>
            <a:r>
              <a:rPr lang="pl-PL" sz="900" i="1" dirty="0">
                <a:solidFill>
                  <a:schemeClr val="bg1"/>
                </a:solidFill>
              </a:rPr>
              <a:t>nternational Development </a:t>
            </a:r>
            <a:r>
              <a:rPr lang="pl-PL" sz="900" i="1" dirty="0" err="1">
                <a:solidFill>
                  <a:schemeClr val="bg1"/>
                </a:solidFill>
              </a:rPr>
              <a:t>Norway</a:t>
            </a:r>
            <a:r>
              <a:rPr lang="pl-PL" sz="900" i="1" dirty="0">
                <a:solidFill>
                  <a:schemeClr val="bg1"/>
                </a:solidFill>
              </a:rPr>
              <a:t>.</a:t>
            </a:r>
            <a:endParaRPr sz="900" i="1" dirty="0">
              <a:solidFill>
                <a:schemeClr val="bg1"/>
              </a:solidFill>
            </a:endParaRPr>
          </a:p>
        </p:txBody>
      </p:sp>
      <p:pic>
        <p:nvPicPr>
          <p:cNvPr id="3" name="Picture 2" descr="Text&#10;&#10;Description automatically generated">
            <a:extLst>
              <a:ext uri="{FF2B5EF4-FFF2-40B4-BE49-F238E27FC236}">
                <a16:creationId xmlns:a16="http://schemas.microsoft.com/office/drawing/2014/main" xmlns="" id="{2BA4AB3C-A67F-DBEB-8506-F8C4870F12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7109" y="2225386"/>
            <a:ext cx="3144982" cy="157249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7" name="Google Shape;367;p50"/>
          <p:cNvSpPr txBox="1">
            <a:spLocks noGrp="1"/>
          </p:cNvSpPr>
          <p:nvPr>
            <p:ph type="title"/>
          </p:nvPr>
        </p:nvSpPr>
        <p:spPr>
          <a:xfrm>
            <a:off x="2757469" y="222638"/>
            <a:ext cx="5106600" cy="1067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chivo"/>
              <a:buNone/>
            </a:pPr>
            <a:r>
              <a:rPr lang="en">
                <a:solidFill>
                  <a:schemeClr val="dk1"/>
                </a:solidFill>
              </a:rPr>
              <a:t>Project Goal</a:t>
            </a:r>
            <a:endParaRPr>
              <a:solidFill>
                <a:schemeClr val="dk1"/>
              </a:solidFill>
            </a:endParaRPr>
          </a:p>
        </p:txBody>
      </p:sp>
      <p:cxnSp>
        <p:nvCxnSpPr>
          <p:cNvPr id="368" name="Google Shape;368;p50"/>
          <p:cNvCxnSpPr/>
          <p:nvPr/>
        </p:nvCxnSpPr>
        <p:spPr>
          <a:xfrm>
            <a:off x="7943850" y="0"/>
            <a:ext cx="0" cy="5143500"/>
          </a:xfrm>
          <a:prstGeom prst="straightConnector1">
            <a:avLst/>
          </a:prstGeom>
          <a:noFill/>
          <a:ln w="9525" cap="flat" cmpd="sng">
            <a:solidFill>
              <a:schemeClr val="dk1"/>
            </a:solidFill>
            <a:prstDash val="solid"/>
            <a:miter lim="800000"/>
            <a:headEnd type="none" w="sm" len="sm"/>
            <a:tailEnd type="none" w="sm" len="sm"/>
          </a:ln>
        </p:spPr>
      </p:cxnSp>
      <p:cxnSp>
        <p:nvCxnSpPr>
          <p:cNvPr id="369" name="Google Shape;369;p50"/>
          <p:cNvCxnSpPr/>
          <p:nvPr/>
        </p:nvCxnSpPr>
        <p:spPr>
          <a:xfrm>
            <a:off x="8358188" y="0"/>
            <a:ext cx="0" cy="5143500"/>
          </a:xfrm>
          <a:prstGeom prst="straightConnector1">
            <a:avLst/>
          </a:prstGeom>
          <a:noFill/>
          <a:ln w="9525" cap="flat" cmpd="sng">
            <a:solidFill>
              <a:schemeClr val="dk1"/>
            </a:solidFill>
            <a:prstDash val="solid"/>
            <a:miter lim="800000"/>
            <a:headEnd type="none" w="sm" len="sm"/>
            <a:tailEnd type="none" w="sm" len="sm"/>
          </a:ln>
        </p:spPr>
      </p:cxnSp>
      <p:sp>
        <p:nvSpPr>
          <p:cNvPr id="370" name="Google Shape;370;p50"/>
          <p:cNvSpPr txBox="1"/>
          <p:nvPr/>
        </p:nvSpPr>
        <p:spPr>
          <a:xfrm rot="5400000">
            <a:off x="5967686" y="2831180"/>
            <a:ext cx="4359000" cy="2385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1100">
                <a:solidFill>
                  <a:schemeClr val="dk1"/>
                </a:solidFill>
                <a:latin typeface="Archivo"/>
                <a:ea typeface="Archivo"/>
                <a:cs typeface="Archivo"/>
                <a:sym typeface="Archivo"/>
              </a:rPr>
              <a:t>Håkvik Skole</a:t>
            </a:r>
            <a:endParaRPr sz="1100">
              <a:solidFill>
                <a:schemeClr val="dk1"/>
              </a:solidFill>
              <a:latin typeface="Archivo"/>
              <a:ea typeface="Archivo"/>
              <a:cs typeface="Archivo"/>
              <a:sym typeface="Archivo"/>
            </a:endParaRPr>
          </a:p>
        </p:txBody>
      </p:sp>
      <p:sp>
        <p:nvSpPr>
          <p:cNvPr id="371" name="Google Shape;371;p50"/>
          <p:cNvSpPr/>
          <p:nvPr/>
        </p:nvSpPr>
        <p:spPr>
          <a:xfrm>
            <a:off x="0" y="0"/>
            <a:ext cx="2343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chivo"/>
              <a:ea typeface="Archivo"/>
              <a:cs typeface="Archivo"/>
              <a:sym typeface="Archivo"/>
            </a:endParaRPr>
          </a:p>
        </p:txBody>
      </p:sp>
      <p:pic>
        <p:nvPicPr>
          <p:cNvPr id="372" name="Google Shape;372;p50"/>
          <p:cNvPicPr preferRelativeResize="0"/>
          <p:nvPr/>
        </p:nvPicPr>
        <p:blipFill rotWithShape="1">
          <a:blip r:embed="rId3">
            <a:alphaModFix/>
          </a:blip>
          <a:srcRect r="74374"/>
          <a:stretch/>
        </p:blipFill>
        <p:spPr>
          <a:xfrm>
            <a:off x="0" y="0"/>
            <a:ext cx="2343134" cy="5143500"/>
          </a:xfrm>
          <a:prstGeom prst="rect">
            <a:avLst/>
          </a:prstGeom>
          <a:noFill/>
          <a:ln>
            <a:noFill/>
          </a:ln>
        </p:spPr>
      </p:pic>
      <p:pic>
        <p:nvPicPr>
          <p:cNvPr id="373" name="Google Shape;373;p50"/>
          <p:cNvPicPr preferRelativeResize="0">
            <a:picLocks noGrp="1"/>
          </p:cNvPicPr>
          <p:nvPr>
            <p:ph type="body" idx="1"/>
          </p:nvPr>
        </p:nvPicPr>
        <p:blipFill rotWithShape="1">
          <a:blip r:embed="rId4">
            <a:alphaModFix/>
          </a:blip>
          <a:srcRect/>
          <a:stretch/>
        </p:blipFill>
        <p:spPr>
          <a:xfrm>
            <a:off x="346708" y="1477672"/>
            <a:ext cx="1772700" cy="1113300"/>
          </a:xfrm>
          <a:prstGeom prst="rect">
            <a:avLst/>
          </a:prstGeom>
          <a:noFill/>
          <a:ln>
            <a:noFill/>
          </a:ln>
        </p:spPr>
      </p:pic>
      <p:sp>
        <p:nvSpPr>
          <p:cNvPr id="374" name="Google Shape;374;p50"/>
          <p:cNvSpPr txBox="1"/>
          <p:nvPr/>
        </p:nvSpPr>
        <p:spPr>
          <a:xfrm>
            <a:off x="2621105" y="1380765"/>
            <a:ext cx="4912500" cy="10158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Energy production from water.</a:t>
            </a:r>
            <a:endParaRPr sz="1800">
              <a:solidFill>
                <a:schemeClr val="dk1"/>
              </a:solidFill>
              <a:latin typeface="Archivo"/>
              <a:ea typeface="Archivo"/>
              <a:cs typeface="Archivo"/>
              <a:sym typeface="Archivo"/>
            </a:endParaRPr>
          </a:p>
          <a:p>
            <a:pPr marL="215900" marR="0" lvl="0" indent="-215900" algn="l" rtl="0">
              <a:spcBef>
                <a:spcPts val="900"/>
              </a:spcBef>
              <a:spcAft>
                <a:spcPts val="0"/>
              </a:spcAft>
              <a:buClr>
                <a:schemeClr val="lt2"/>
              </a:buClr>
              <a:buSzPts val="1800"/>
              <a:buFont typeface="Arial"/>
              <a:buChar char="•"/>
            </a:pPr>
            <a:r>
              <a:rPr lang="en" sz="1800">
                <a:solidFill>
                  <a:schemeClr val="dk1"/>
                </a:solidFill>
                <a:latin typeface="Archivo"/>
                <a:ea typeface="Archivo"/>
                <a:cs typeface="Archivo"/>
                <a:sym typeface="Archivo"/>
              </a:rPr>
              <a:t>History, societal benefits, use of resources, sustainability.</a:t>
            </a:r>
            <a:endParaRPr sz="1100"/>
          </a:p>
        </p:txBody>
      </p:sp>
      <p:pic>
        <p:nvPicPr>
          <p:cNvPr id="375" name="Google Shape;375;p50"/>
          <p:cNvPicPr preferRelativeResize="0"/>
          <p:nvPr/>
        </p:nvPicPr>
        <p:blipFill>
          <a:blip r:embed="rId5">
            <a:alphaModFix/>
          </a:blip>
          <a:stretch>
            <a:fillRect/>
          </a:stretch>
        </p:blipFill>
        <p:spPr>
          <a:xfrm>
            <a:off x="3431550" y="2765306"/>
            <a:ext cx="3319819" cy="210181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DN - Corporate Theme">
  <a:themeElements>
    <a:clrScheme name="Personalizada 1">
      <a:dk1>
        <a:srgbClr val="012C56"/>
      </a:dk1>
      <a:lt1>
        <a:srgbClr val="EBEBF2"/>
      </a:lt1>
      <a:dk2>
        <a:srgbClr val="333333"/>
      </a:dk2>
      <a:lt2>
        <a:srgbClr val="75B7BC"/>
      </a:lt2>
      <a:accent1>
        <a:srgbClr val="CAE4F2"/>
      </a:accent1>
      <a:accent2>
        <a:srgbClr val="D42839"/>
      </a:accent2>
      <a:accent3>
        <a:srgbClr val="8496B0"/>
      </a:accent3>
      <a:accent4>
        <a:srgbClr val="323F4F"/>
      </a:accent4>
      <a:accent5>
        <a:srgbClr val="5B9BD5"/>
      </a:accent5>
      <a:accent6>
        <a:srgbClr val="CAE4F2"/>
      </a:accent6>
      <a:hlink>
        <a:srgbClr val="75B7BC"/>
      </a:hlink>
      <a:folHlink>
        <a:srgbClr val="EBEB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DN - Corporate Theme">
  <a:themeElements>
    <a:clrScheme name="Personalizada 1">
      <a:dk1>
        <a:srgbClr val="012C56"/>
      </a:dk1>
      <a:lt1>
        <a:srgbClr val="EBEBF2"/>
      </a:lt1>
      <a:dk2>
        <a:srgbClr val="333333"/>
      </a:dk2>
      <a:lt2>
        <a:srgbClr val="75B7BC"/>
      </a:lt2>
      <a:accent1>
        <a:srgbClr val="CAE4F2"/>
      </a:accent1>
      <a:accent2>
        <a:srgbClr val="D42839"/>
      </a:accent2>
      <a:accent3>
        <a:srgbClr val="8496B0"/>
      </a:accent3>
      <a:accent4>
        <a:srgbClr val="323F4F"/>
      </a:accent4>
      <a:accent5>
        <a:srgbClr val="5B9BD5"/>
      </a:accent5>
      <a:accent6>
        <a:srgbClr val="CAE4F2"/>
      </a:accent6>
      <a:hlink>
        <a:srgbClr val="75B7BC"/>
      </a:hlink>
      <a:folHlink>
        <a:srgbClr val="EBEB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7436</Words>
  <Application>Microsoft Office PowerPoint</Application>
  <PresentationFormat>Pokaz na ekranie (16:9)</PresentationFormat>
  <Paragraphs>604</Paragraphs>
  <Slides>85</Slides>
  <Notes>85</Notes>
  <HiddenSlides>0</HiddenSlides>
  <MMClips>0</MMClips>
  <ScaleCrop>false</ScaleCrop>
  <HeadingPairs>
    <vt:vector size="6" baseType="variant">
      <vt:variant>
        <vt:lpstr>Używane czcionki</vt:lpstr>
      </vt:variant>
      <vt:variant>
        <vt:i4>5</vt:i4>
      </vt:variant>
      <vt:variant>
        <vt:lpstr>Motyw</vt:lpstr>
      </vt:variant>
      <vt:variant>
        <vt:i4>3</vt:i4>
      </vt:variant>
      <vt:variant>
        <vt:lpstr>Tytuły slajdów</vt:lpstr>
      </vt:variant>
      <vt:variant>
        <vt:i4>85</vt:i4>
      </vt:variant>
    </vt:vector>
  </HeadingPairs>
  <TitlesOfParts>
    <vt:vector size="93" baseType="lpstr">
      <vt:lpstr>Archivo</vt:lpstr>
      <vt:lpstr>Arial</vt:lpstr>
      <vt:lpstr>Archivo Black</vt:lpstr>
      <vt:lpstr>Arial Black</vt:lpstr>
      <vt:lpstr>Calibri</vt:lpstr>
      <vt:lpstr>Simple Light</vt:lpstr>
      <vt:lpstr>IDN - Corporate Theme</vt:lpstr>
      <vt:lpstr>IDN - Corporate Theme</vt:lpstr>
      <vt:lpstr>NBS Projects in Schools</vt:lpstr>
      <vt:lpstr>Natursekken</vt:lpstr>
      <vt:lpstr>Natursekken</vt:lpstr>
      <vt:lpstr>Prezentacja programu PowerPoint</vt:lpstr>
      <vt:lpstr>Nordic Cooperation</vt:lpstr>
      <vt:lpstr>Project Implementation</vt:lpstr>
      <vt:lpstr>Håkvik Skole</vt:lpstr>
      <vt:lpstr>Central Actors</vt:lpstr>
      <vt:lpstr>Project Goal</vt:lpstr>
      <vt:lpstr>Project Description</vt:lpstr>
      <vt:lpstr>Benefits</vt:lpstr>
      <vt:lpstr>Difficulties</vt:lpstr>
      <vt:lpstr>Opportunities</vt:lpstr>
      <vt:lpstr>Hegra Barneskole</vt:lpstr>
      <vt:lpstr>Central Actors</vt:lpstr>
      <vt:lpstr>Project Goal</vt:lpstr>
      <vt:lpstr>Project Description</vt:lpstr>
      <vt:lpstr>Benefits</vt:lpstr>
      <vt:lpstr>Difficulties</vt:lpstr>
      <vt:lpstr>Opportunities</vt:lpstr>
      <vt:lpstr>Børsa Skole</vt:lpstr>
      <vt:lpstr>Central Actors</vt:lpstr>
      <vt:lpstr>Project Goal</vt:lpstr>
      <vt:lpstr>Project Description</vt:lpstr>
      <vt:lpstr>Benefits</vt:lpstr>
      <vt:lpstr>Difficulties</vt:lpstr>
      <vt:lpstr>Opportunities</vt:lpstr>
      <vt:lpstr>Rognan Ungdomsskole</vt:lpstr>
      <vt:lpstr>Background </vt:lpstr>
      <vt:lpstr>Project Description</vt:lpstr>
      <vt:lpstr>Project Description</vt:lpstr>
      <vt:lpstr>Project Reflections</vt:lpstr>
      <vt:lpstr>Risør Skole</vt:lpstr>
      <vt:lpstr>Participants</vt:lpstr>
      <vt:lpstr>Background</vt:lpstr>
      <vt:lpstr>Arrangement</vt:lpstr>
      <vt:lpstr>Arrangement</vt:lpstr>
      <vt:lpstr>Learning Outcomes</vt:lpstr>
      <vt:lpstr>Mysen Skole</vt:lpstr>
      <vt:lpstr>General information </vt:lpstr>
      <vt:lpstr>Project Description</vt:lpstr>
      <vt:lpstr>Project Activity</vt:lpstr>
      <vt:lpstr>Brønnerud Skole</vt:lpstr>
      <vt:lpstr>Participants</vt:lpstr>
      <vt:lpstr>Project Background</vt:lpstr>
      <vt:lpstr>The Project</vt:lpstr>
      <vt:lpstr>Lauvsnes Skole</vt:lpstr>
      <vt:lpstr>Key Actors</vt:lpstr>
      <vt:lpstr>Description</vt:lpstr>
      <vt:lpstr>Description</vt:lpstr>
      <vt:lpstr>Vestmyra Skole</vt:lpstr>
      <vt:lpstr>General information </vt:lpstr>
      <vt:lpstr>The Project</vt:lpstr>
      <vt:lpstr>Dyrk Framtida</vt:lpstr>
      <vt:lpstr>Participants</vt:lpstr>
      <vt:lpstr>The Project</vt:lpstr>
      <vt:lpstr>The 4 Main focuses of the DF website</vt:lpstr>
      <vt:lpstr>The 4 Main focuses of the DF website</vt:lpstr>
      <vt:lpstr>Kråkerøy Skole</vt:lpstr>
      <vt:lpstr>Participants</vt:lpstr>
      <vt:lpstr>School Subjects</vt:lpstr>
      <vt:lpstr>The Project</vt:lpstr>
      <vt:lpstr>The Project</vt:lpstr>
      <vt:lpstr>Prezentacja programu PowerPoint</vt:lpstr>
      <vt:lpstr>Son Skole</vt:lpstr>
      <vt:lpstr>Participants</vt:lpstr>
      <vt:lpstr>The Project</vt:lpstr>
      <vt:lpstr>Project Activities</vt:lpstr>
      <vt:lpstr>NBS Projects Outside Schools</vt:lpstr>
      <vt:lpstr>Bee Housing</vt:lpstr>
      <vt:lpstr>The Project</vt:lpstr>
      <vt:lpstr>Bykuben, Oslo</vt:lpstr>
      <vt:lpstr>The Project</vt:lpstr>
      <vt:lpstr>Kompostringen, Bergen</vt:lpstr>
      <vt:lpstr>The Project</vt:lpstr>
      <vt:lpstr>Opening Water Streams,Trondheim</vt:lpstr>
      <vt:lpstr>The Project</vt:lpstr>
      <vt:lpstr>Tenk Tre</vt:lpstr>
      <vt:lpstr>The Project</vt:lpstr>
      <vt:lpstr>Losæter Urban Garden, Oslo</vt:lpstr>
      <vt:lpstr>The Project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NBS Projects in Schools</dc:title>
  <dc:creator>Katarzyna Kazimierczuk</dc:creator>
  <cp:lastModifiedBy>Jarosław Maciejewski</cp:lastModifiedBy>
  <cp:revision>2</cp:revision>
  <dcterms:modified xsi:type="dcterms:W3CDTF">2023-03-14T15:15:21Z</dcterms:modified>
</cp:coreProperties>
</file>